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2" r:id="rId117"/>
    <p:sldId id="371"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866"/>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BB34558-5D3E-4F7E-992F-E533BFC106A2}" type="datetimeFigureOut">
              <a:rPr lang="ar-IQ" smtClean="0"/>
              <a:pPr/>
              <a:t>10/12/1436</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568A3F-AAEC-4713-BA46-00FE4F8EAA6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BB34558-5D3E-4F7E-992F-E533BFC106A2}" type="datetimeFigureOut">
              <a:rPr lang="ar-IQ" smtClean="0"/>
              <a:pPr/>
              <a:t>10/12/1436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68A3F-AAEC-4713-BA46-00FE4F8EAA6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0BB34558-5D3E-4F7E-992F-E533BFC106A2}" type="datetimeFigureOut">
              <a:rPr lang="ar-IQ" smtClean="0"/>
              <a:pPr/>
              <a:t>10/12/1436</a:t>
            </a:fld>
            <a:endParaRPr lang="ar-IQ"/>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CF568A3F-AAEC-4713-BA46-00FE4F8EAA6B}"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0BB34558-5D3E-4F7E-992F-E533BFC106A2}" type="datetimeFigureOut">
              <a:rPr lang="ar-IQ" smtClean="0"/>
              <a:pPr/>
              <a:t>10/12/1436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CF568A3F-AAEC-4713-BA46-00FE4F8EAA6B}" type="slidenum">
              <a:rPr lang="ar-IQ" smtClean="0"/>
              <a:pPr/>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0BB34558-5D3E-4F7E-992F-E533BFC106A2}" type="datetimeFigureOut">
              <a:rPr lang="ar-IQ" smtClean="0"/>
              <a:pPr/>
              <a:t>10/12/1436</a:t>
            </a:fld>
            <a:endParaRPr lang="ar-IQ"/>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568A3F-AAEC-4713-BA46-00FE4F8EAA6B}" type="slidenum">
              <a:rPr lang="ar-IQ" smtClean="0"/>
              <a:pPr/>
              <a:t>‹#›</a:t>
            </a:fld>
            <a:endParaRPr lang="ar-IQ"/>
          </a:p>
        </p:txBody>
      </p:sp>
      <p:sp>
        <p:nvSpPr>
          <p:cNvPr id="14" name="عنصر نائب للتذييل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0BB34558-5D3E-4F7E-992F-E533BFC106A2}" type="datetimeFigureOut">
              <a:rPr lang="ar-IQ" smtClean="0"/>
              <a:pPr/>
              <a:t>10/12/1436</a:t>
            </a:fld>
            <a:endParaRPr lang="ar-IQ"/>
          </a:p>
        </p:txBody>
      </p:sp>
      <p:sp>
        <p:nvSpPr>
          <p:cNvPr id="10" name="عنصر نائب لرقم الشريحة 9"/>
          <p:cNvSpPr>
            <a:spLocks noGrp="1"/>
          </p:cNvSpPr>
          <p:nvPr>
            <p:ph type="sldNum" sz="quarter" idx="16"/>
          </p:nvPr>
        </p:nvSpPr>
        <p:spPr/>
        <p:txBody>
          <a:bodyPr rtlCol="0"/>
          <a:lstStyle/>
          <a:p>
            <a:fld id="{CF568A3F-AAEC-4713-BA46-00FE4F8EAA6B}" type="slidenum">
              <a:rPr lang="ar-IQ" smtClean="0"/>
              <a:pPr/>
              <a:t>‹#›</a:t>
            </a:fld>
            <a:endParaRPr lang="ar-IQ"/>
          </a:p>
        </p:txBody>
      </p:sp>
      <p:sp>
        <p:nvSpPr>
          <p:cNvPr id="12" name="عنصر نائب للتذييل 11"/>
          <p:cNvSpPr>
            <a:spLocks noGrp="1"/>
          </p:cNvSpPr>
          <p:nvPr>
            <p:ph type="ftr" sz="quarter" idx="17"/>
          </p:nvPr>
        </p:nvSpPr>
        <p:spPr/>
        <p:txBody>
          <a:bodyPr rtlCol="0"/>
          <a:lstStyle/>
          <a:p>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0BB34558-5D3E-4F7E-992F-E533BFC106A2}" type="datetimeFigureOut">
              <a:rPr lang="ar-IQ" smtClean="0"/>
              <a:pPr/>
              <a:t>10/12/1436</a:t>
            </a:fld>
            <a:endParaRPr lang="ar-IQ"/>
          </a:p>
        </p:txBody>
      </p:sp>
      <p:sp>
        <p:nvSpPr>
          <p:cNvPr id="12" name="عنصر نائب لرقم الشريحة 11"/>
          <p:cNvSpPr>
            <a:spLocks noGrp="1"/>
          </p:cNvSpPr>
          <p:nvPr>
            <p:ph type="sldNum" sz="quarter" idx="16"/>
          </p:nvPr>
        </p:nvSpPr>
        <p:spPr/>
        <p:txBody>
          <a:bodyPr rtlCol="0"/>
          <a:lstStyle/>
          <a:p>
            <a:fld id="{CF568A3F-AAEC-4713-BA46-00FE4F8EAA6B}" type="slidenum">
              <a:rPr lang="ar-IQ" smtClean="0"/>
              <a:pPr/>
              <a:t>‹#›</a:t>
            </a:fld>
            <a:endParaRPr lang="ar-IQ"/>
          </a:p>
        </p:txBody>
      </p:sp>
      <p:sp>
        <p:nvSpPr>
          <p:cNvPr id="14" name="عنصر نائب للتذييل 13"/>
          <p:cNvSpPr>
            <a:spLocks noGrp="1"/>
          </p:cNvSpPr>
          <p:nvPr>
            <p:ph type="ftr" sz="quarter" idx="17"/>
          </p:nvPr>
        </p:nvSpPr>
        <p:spPr/>
        <p:txBody>
          <a:bodyPr rtlCol="0"/>
          <a:lstStyle/>
          <a:p>
            <a:endParaRPr lang="ar-IQ"/>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BB34558-5D3E-4F7E-992F-E533BFC106A2}" type="datetimeFigureOut">
              <a:rPr lang="ar-IQ" smtClean="0"/>
              <a:pPr/>
              <a:t>10/12/1436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CF568A3F-AAEC-4713-BA46-00FE4F8EAA6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BB34558-5D3E-4F7E-992F-E533BFC106A2}" type="datetimeFigureOut">
              <a:rPr lang="ar-IQ" smtClean="0"/>
              <a:pPr/>
              <a:t>10/12/1436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CF568A3F-AAEC-4713-BA46-00FE4F8EAA6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BB34558-5D3E-4F7E-992F-E533BFC106A2}" type="datetimeFigureOut">
              <a:rPr lang="ar-IQ" smtClean="0"/>
              <a:pPr/>
              <a:t>10/12/1436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CF568A3F-AAEC-4713-BA46-00FE4F8EAA6B}" type="slidenum">
              <a:rPr lang="ar-IQ" smtClean="0"/>
              <a:pPr/>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0BB34558-5D3E-4F7E-992F-E533BFC106A2}" type="datetimeFigureOut">
              <a:rPr lang="ar-IQ" smtClean="0"/>
              <a:pPr/>
              <a:t>10/12/1436</a:t>
            </a:fld>
            <a:endParaRPr lang="ar-IQ"/>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CF568A3F-AAEC-4713-BA46-00FE4F8EAA6B}" type="slidenum">
              <a:rPr lang="ar-IQ" smtClean="0"/>
              <a:pPr/>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BB34558-5D3E-4F7E-992F-E533BFC106A2}" type="datetimeFigureOut">
              <a:rPr lang="ar-IQ" smtClean="0"/>
              <a:pPr/>
              <a:t>10/12/1436</a:t>
            </a:fld>
            <a:endParaRPr lang="ar-IQ"/>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568A3F-AAEC-4713-BA46-00FE4F8EAA6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71472" y="2643182"/>
            <a:ext cx="8153400" cy="1214446"/>
          </a:xfrm>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1001">
            <a:schemeClr val="lt2"/>
          </a:fillRef>
          <a:effectRef idx="0">
            <a:scrgbClr r="0" g="0" b="0"/>
          </a:effectRef>
          <a:fontRef idx="major"/>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INFECTIONS CAUSED BY HELMINTHS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When the worms have reached the small intestine, vomiting and </a:t>
            </a:r>
            <a:r>
              <a:rPr lang="en-US" dirty="0" err="1" smtClean="0"/>
              <a:t>epigastric</a:t>
            </a:r>
            <a:r>
              <a:rPr lang="en-US" dirty="0" smtClean="0"/>
              <a:t> pain resembling peptic ulcer disease may occur. </a:t>
            </a:r>
          </a:p>
          <a:p>
            <a:pPr algn="just" rtl="0"/>
            <a:r>
              <a:rPr lang="en-US" dirty="0" smtClean="0"/>
              <a:t>Sometimes frequent loose stools are passed. </a:t>
            </a:r>
          </a:p>
          <a:p>
            <a:pPr algn="just" rtl="0"/>
            <a:r>
              <a:rPr lang="en-US" dirty="0" smtClean="0"/>
              <a:t>The degree of iron and protein deficiency which develops depends not only on the load of worms but also on the nutrition of the patient and especially on the iron stores.</a:t>
            </a:r>
            <a:endParaRPr lang="ar-IQ"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smtClean="0"/>
              <a:t>M. </a:t>
            </a:r>
            <a:r>
              <a:rPr lang="en-US" i="1" dirty="0" err="1" smtClean="0"/>
              <a:t>perstans</a:t>
            </a:r>
            <a:r>
              <a:rPr lang="en-US" i="1" dirty="0" smtClean="0"/>
              <a:t> </a:t>
            </a:r>
            <a:r>
              <a:rPr lang="en-US" dirty="0" smtClean="0"/>
              <a:t>has never been proven to cause disease but it may be responsible for a persistent </a:t>
            </a:r>
            <a:r>
              <a:rPr lang="en-US" dirty="0" err="1" smtClean="0"/>
              <a:t>eosinophilia</a:t>
            </a:r>
            <a:r>
              <a:rPr lang="en-US" dirty="0" smtClean="0"/>
              <a:t> and occasional allergic manifestations. </a:t>
            </a:r>
          </a:p>
          <a:p>
            <a:pPr algn="just" rtl="0"/>
            <a:r>
              <a:rPr lang="en-US" i="1" dirty="0" smtClean="0"/>
              <a:t>M. </a:t>
            </a:r>
            <a:r>
              <a:rPr lang="en-US" i="1" dirty="0" err="1" smtClean="0"/>
              <a:t>perstans</a:t>
            </a:r>
            <a:r>
              <a:rPr lang="en-US" i="1" dirty="0" smtClean="0"/>
              <a:t> </a:t>
            </a:r>
            <a:r>
              <a:rPr lang="en-US" dirty="0" smtClean="0"/>
              <a:t>is resistant to </a:t>
            </a:r>
            <a:r>
              <a:rPr lang="en-US" dirty="0" err="1" smtClean="0"/>
              <a:t>ivermectin</a:t>
            </a:r>
            <a:r>
              <a:rPr lang="en-US" dirty="0" smtClean="0"/>
              <a:t> and DEC, and the infection may persist for many years.</a:t>
            </a:r>
            <a:endParaRPr lang="ar-IQ"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buFont typeface="Wingdings" pitchFamily="2" charset="2"/>
              <a:buChar char="Ø"/>
            </a:pPr>
            <a:r>
              <a:rPr lang="en-US" sz="4000" b="1" dirty="0" err="1" smtClean="0">
                <a:solidFill>
                  <a:schemeClr val="tx1"/>
                </a:solidFill>
              </a:rPr>
              <a:t>Dirofilaria</a:t>
            </a:r>
            <a:r>
              <a:rPr lang="en-US" sz="4000" b="1" dirty="0" smtClean="0">
                <a:solidFill>
                  <a:schemeClr val="tx1"/>
                </a:solidFill>
              </a:rPr>
              <a:t> </a:t>
            </a:r>
            <a:r>
              <a:rPr lang="en-US" sz="4000" b="1" dirty="0" err="1" smtClean="0">
                <a:solidFill>
                  <a:schemeClr val="tx1"/>
                </a:solidFill>
              </a:rPr>
              <a:t>immitis</a:t>
            </a:r>
            <a:r>
              <a:rPr lang="en-US" sz="4000" b="1" dirty="0" smtClean="0">
                <a:solidFill>
                  <a:schemeClr val="tx1"/>
                </a:solidFill>
              </a:rPr>
              <a:t>:</a:t>
            </a:r>
            <a:endParaRPr lang="ar-IQ" sz="4000" dirty="0">
              <a:solidFill>
                <a:schemeClr val="tx1"/>
              </a:solidFill>
            </a:endParaRPr>
          </a:p>
        </p:txBody>
      </p:sp>
      <p:sp>
        <p:nvSpPr>
          <p:cNvPr id="3" name="عنصر نائب للمحتوى 2"/>
          <p:cNvSpPr>
            <a:spLocks noGrp="1"/>
          </p:cNvSpPr>
          <p:nvPr>
            <p:ph sz="quarter" idx="1"/>
          </p:nvPr>
        </p:nvSpPr>
        <p:spPr/>
        <p:txBody>
          <a:bodyPr/>
          <a:lstStyle/>
          <a:p>
            <a:pPr algn="just" rtl="0"/>
            <a:r>
              <a:rPr lang="en-US" dirty="0" smtClean="0"/>
              <a:t>This dog heart worm infects humans, causing skin and lung lesions. </a:t>
            </a:r>
          </a:p>
          <a:p>
            <a:pPr algn="just" rtl="0"/>
            <a:r>
              <a:rPr lang="en-US" dirty="0" smtClean="0"/>
              <a:t>It is not uncommon in the USA, Japan and Australia.</a:t>
            </a:r>
            <a:endParaRPr lang="ar-IQ"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scene3d>
            <a:camera prst="orthographicFront">
              <a:rot lat="0" lon="0" rev="0"/>
            </a:camera>
            <a:lightRig rig="contrasting" dir="t">
              <a:rot lat="0" lon="0" rev="7800000"/>
            </a:lightRig>
          </a:scene3d>
          <a:sp3d>
            <a:bevelT w="139700" h="139700"/>
          </a:sp3d>
        </p:spPr>
        <p:style>
          <a:lnRef idx="0">
            <a:scrgbClr r="0" g="0" b="0"/>
          </a:lnRef>
          <a:fillRef idx="1001">
            <a:schemeClr val="lt2"/>
          </a:fillRef>
          <a:effectRef idx="0">
            <a:scrgbClr r="0" g="0" b="0"/>
          </a:effectRef>
          <a:fontRef idx="major"/>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Zoonotic</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nematodes: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Trichinosis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trichinellosis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just" rtl="0"/>
            <a:r>
              <a:rPr lang="en-US" sz="2800" i="1" dirty="0" err="1" smtClean="0"/>
              <a:t>Trichinella</a:t>
            </a:r>
            <a:r>
              <a:rPr lang="en-US" sz="2800" i="1" dirty="0" smtClean="0"/>
              <a:t> </a:t>
            </a:r>
            <a:r>
              <a:rPr lang="en-US" sz="2800" i="1" dirty="0" err="1" smtClean="0"/>
              <a:t>spiralis</a:t>
            </a:r>
            <a:r>
              <a:rPr lang="en-US" sz="2800" i="1" dirty="0" smtClean="0"/>
              <a:t> </a:t>
            </a:r>
            <a:r>
              <a:rPr lang="en-US" sz="2800" dirty="0" smtClean="0"/>
              <a:t>is a nematode that </a:t>
            </a:r>
            <a:r>
              <a:rPr lang="en-US" sz="2800" dirty="0" err="1" smtClean="0"/>
              <a:t>parasitises</a:t>
            </a:r>
            <a:r>
              <a:rPr lang="en-US" sz="2800" dirty="0" smtClean="0"/>
              <a:t> rats and pigs, and is only transmitted to humans if they eat partially cooked infected pork, usually as sausage or ham. Bear meat is another source.</a:t>
            </a:r>
            <a:endParaRPr lang="ar-IQ"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Symptoms result from invasion of intestinal </a:t>
            </a:r>
            <a:r>
              <a:rPr lang="en-US" dirty="0" err="1" smtClean="0"/>
              <a:t>submucosa</a:t>
            </a:r>
            <a:r>
              <a:rPr lang="en-US" dirty="0" smtClean="0"/>
              <a:t> by ingested larvae, which develop into adult worms, and the secondary invasion of striated muscle by fresh larvae produced by these adult worms. </a:t>
            </a:r>
          </a:p>
          <a:p>
            <a:pPr algn="just" rtl="0"/>
            <a:r>
              <a:rPr lang="en-US" dirty="0" smtClean="0"/>
              <a:t>Outbreaks have occurred in the UK, as well as in other countries where pork is eaten.</a:t>
            </a:r>
            <a:endParaRPr lang="ar-IQ"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p:txBody>
          <a:bodyPr/>
          <a:lstStyle/>
          <a:p>
            <a:pPr algn="just" rtl="0"/>
            <a:r>
              <a:rPr lang="en-US" dirty="0" smtClean="0"/>
              <a:t>The clinical features of trichinosis are determined by the larval numbers. </a:t>
            </a:r>
          </a:p>
          <a:p>
            <a:pPr algn="just" rtl="0"/>
            <a:r>
              <a:rPr lang="en-US" dirty="0" smtClean="0"/>
              <a:t>A light infection with a few worms may be asymptomatic; a heavy infection causes nausea and </a:t>
            </a:r>
            <a:r>
              <a:rPr lang="en-US" dirty="0" err="1" smtClean="0"/>
              <a:t>diarrhoea</a:t>
            </a:r>
            <a:r>
              <a:rPr lang="en-US" dirty="0" smtClean="0"/>
              <a:t> 24–48 hours after the infected meal.</a:t>
            </a:r>
            <a:endParaRPr lang="ar-IQ"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A few days later, the symptoms associated with larval invasion predominate: there is fever and </a:t>
            </a:r>
            <a:r>
              <a:rPr lang="en-US" dirty="0" err="1" smtClean="0"/>
              <a:t>oedema</a:t>
            </a:r>
            <a:r>
              <a:rPr lang="en-US" dirty="0" smtClean="0"/>
              <a:t> of the face, eyelids and conjunctivae; invasion of the diaphragm may cause pain, cough and </a:t>
            </a:r>
            <a:r>
              <a:rPr lang="en-US" dirty="0" err="1" smtClean="0"/>
              <a:t>dyspnoea</a:t>
            </a:r>
            <a:r>
              <a:rPr lang="en-US" dirty="0" smtClean="0"/>
              <a:t>; and involvement of the muscles of the limbs, chest and mouth causes stiffness, pain and tenderness in affected muscles.</a:t>
            </a:r>
            <a:endParaRPr lang="ar-IQ"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Larval migration may cause acute </a:t>
            </a:r>
            <a:r>
              <a:rPr lang="en-US" dirty="0" err="1" smtClean="0"/>
              <a:t>myocarditis</a:t>
            </a:r>
            <a:r>
              <a:rPr lang="en-US" dirty="0" smtClean="0"/>
              <a:t> and encephalitis. </a:t>
            </a:r>
          </a:p>
          <a:p>
            <a:pPr algn="just" rtl="0"/>
            <a:r>
              <a:rPr lang="en-US" dirty="0" smtClean="0"/>
              <a:t>An </a:t>
            </a:r>
            <a:r>
              <a:rPr lang="en-US" dirty="0" err="1" smtClean="0"/>
              <a:t>eosinophilia</a:t>
            </a:r>
            <a:r>
              <a:rPr lang="en-US" dirty="0" smtClean="0"/>
              <a:t> is usually found after the 2nd week. </a:t>
            </a:r>
          </a:p>
          <a:p>
            <a:pPr algn="just" rtl="0"/>
            <a:r>
              <a:rPr lang="en-US" dirty="0" smtClean="0"/>
              <a:t>An intense infection may prove fatal but those who survive recover completely.</a:t>
            </a:r>
            <a:endParaRPr lang="ar-IQ"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Commonly, a group of people who have eaten infected pork from a common source develop symptoms at about the same time. </a:t>
            </a:r>
          </a:p>
          <a:p>
            <a:pPr algn="just" rtl="0"/>
            <a:r>
              <a:rPr lang="en-US" dirty="0" smtClean="0"/>
              <a:t>Biopsy from the deltoid or </a:t>
            </a:r>
            <a:r>
              <a:rPr lang="en-US" dirty="0" err="1" smtClean="0"/>
              <a:t>gastrocnemius</a:t>
            </a:r>
            <a:r>
              <a:rPr lang="en-US" dirty="0" smtClean="0"/>
              <a:t> after the 3rd week of symptoms in suspected cases may reveal encysted larvae. </a:t>
            </a:r>
          </a:p>
          <a:p>
            <a:pPr algn="just" rtl="0"/>
            <a:r>
              <a:rPr lang="en-US" dirty="0" smtClean="0"/>
              <a:t>Serological tests are also helpful.</a:t>
            </a:r>
            <a:endParaRPr lang="ar-IQ"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Treatment is with </a:t>
            </a:r>
            <a:r>
              <a:rPr lang="en-US" dirty="0" err="1" smtClean="0"/>
              <a:t>albendazole</a:t>
            </a:r>
            <a:r>
              <a:rPr lang="en-US" dirty="0" smtClean="0"/>
              <a:t> 20 mg/kg daily for 7 days. Given early in the infection, this may kill newly formed adult worms in the </a:t>
            </a:r>
            <a:r>
              <a:rPr lang="en-US" dirty="0" err="1" smtClean="0"/>
              <a:t>submucosa</a:t>
            </a:r>
            <a:r>
              <a:rPr lang="en-US" dirty="0" smtClean="0"/>
              <a:t> and thus reduce the number of larvae reaching the muscles. </a:t>
            </a:r>
          </a:p>
          <a:p>
            <a:pPr algn="just" rtl="0"/>
            <a:r>
              <a:rPr lang="en-US" dirty="0" smtClean="0"/>
              <a:t>Corticosteroids are necessary to control the serious effects of acute inflammation.</a:t>
            </a:r>
            <a:endParaRPr lang="ar-IQ"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Cutaneous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larva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migrans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(CLM):</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lstStyle/>
          <a:p>
            <a:pPr algn="just" rtl="0"/>
            <a:r>
              <a:rPr lang="en-US" dirty="0" smtClean="0"/>
              <a:t>CLM is the most common linear lesion seen in </a:t>
            </a:r>
            <a:r>
              <a:rPr lang="en-US" dirty="0" err="1" smtClean="0"/>
              <a:t>travellers</a:t>
            </a:r>
            <a:r>
              <a:rPr lang="en-US" dirty="0" smtClean="0"/>
              <a:t>.</a:t>
            </a:r>
            <a:endParaRPr lang="ar-IQ" dirty="0"/>
          </a:p>
        </p:txBody>
      </p:sp>
      <p:pic>
        <p:nvPicPr>
          <p:cNvPr id="7" name="عنصر نائب للمحتوى 6" descr="d.PNG"/>
          <p:cNvPicPr>
            <a:picLocks noGrp="1" noChangeAspect="1"/>
          </p:cNvPicPr>
          <p:nvPr>
            <p:ph sz="quarter" idx="2"/>
          </p:nvPr>
        </p:nvPicPr>
        <p:blipFill>
          <a:blip r:embed="rId2"/>
          <a:stretch>
            <a:fillRect/>
          </a:stretch>
        </p:blipFill>
        <p:spPr>
          <a:xfrm>
            <a:off x="5114598" y="1589088"/>
            <a:ext cx="3672244" cy="469743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err="1" smtClean="0"/>
              <a:t>Anaemia</a:t>
            </a:r>
            <a:r>
              <a:rPr lang="en-US" dirty="0" smtClean="0"/>
              <a:t> with high-output cardiac failure may result. </a:t>
            </a:r>
          </a:p>
          <a:p>
            <a:pPr algn="just" rtl="0"/>
            <a:r>
              <a:rPr lang="en-US" dirty="0" smtClean="0"/>
              <a:t>The mental and physical development of children may be retarded in severe infection.</a:t>
            </a:r>
            <a:endParaRPr lang="ar-IQ"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a:xfrm>
            <a:off x="612648" y="1571612"/>
            <a:ext cx="8153400" cy="4495800"/>
          </a:xfrm>
        </p:spPr>
        <p:txBody>
          <a:bodyPr>
            <a:normAutofit lnSpcReduction="10000"/>
          </a:bodyPr>
          <a:lstStyle/>
          <a:p>
            <a:pPr algn="just" rtl="0"/>
            <a:r>
              <a:rPr lang="en-US" dirty="0" smtClean="0"/>
              <a:t>Intensely </a:t>
            </a:r>
            <a:r>
              <a:rPr lang="en-US" dirty="0" err="1" smtClean="0"/>
              <a:t>pruritic</a:t>
            </a:r>
            <a:r>
              <a:rPr lang="en-US" dirty="0" smtClean="0"/>
              <a:t>, linear, </a:t>
            </a:r>
            <a:r>
              <a:rPr lang="en-US" dirty="0" err="1" smtClean="0"/>
              <a:t>serpiginous</a:t>
            </a:r>
            <a:r>
              <a:rPr lang="en-US" dirty="0" smtClean="0"/>
              <a:t> lesions result from the larval migration of the dog hookworm </a:t>
            </a:r>
            <a:r>
              <a:rPr lang="en-US" i="1" dirty="0" smtClean="0"/>
              <a:t>(</a:t>
            </a:r>
            <a:r>
              <a:rPr lang="en-US" i="1" dirty="0" err="1" smtClean="0"/>
              <a:t>Ancylostoma</a:t>
            </a:r>
            <a:r>
              <a:rPr lang="en-US" i="1" dirty="0" smtClean="0"/>
              <a:t> </a:t>
            </a:r>
            <a:r>
              <a:rPr lang="en-US" i="1" dirty="0" err="1" smtClean="0"/>
              <a:t>caninum</a:t>
            </a:r>
            <a:r>
              <a:rPr lang="en-US" i="1" dirty="0" smtClean="0"/>
              <a:t>). </a:t>
            </a:r>
          </a:p>
          <a:p>
            <a:pPr algn="just" rtl="0"/>
            <a:r>
              <a:rPr lang="en-US" dirty="0" smtClean="0"/>
              <a:t>The track moves across the skin at a rate of 2–3 cm/day. This contrasts with the rash of </a:t>
            </a:r>
            <a:r>
              <a:rPr lang="en-US" i="1" dirty="0" err="1" smtClean="0"/>
              <a:t>Strongyloides</a:t>
            </a:r>
            <a:r>
              <a:rPr lang="en-US" i="1" dirty="0" smtClean="0"/>
              <a:t> , </a:t>
            </a:r>
            <a:r>
              <a:rPr lang="en-US" dirty="0" smtClean="0"/>
              <a:t>which is fast-moving and transient.</a:t>
            </a:r>
          </a:p>
          <a:p>
            <a:pPr algn="just" rtl="0"/>
            <a:r>
              <a:rPr lang="en-US" dirty="0" smtClean="0"/>
              <a:t>Although the larvae of dog hookworms frequently infect humans, they do not usually develop into the adult form.</a:t>
            </a:r>
            <a:endParaRPr lang="ar-IQ"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most common site for CLM is the foot but elbows, breasts and buttocks may be affected. </a:t>
            </a:r>
          </a:p>
          <a:p>
            <a:pPr algn="just" rtl="0"/>
            <a:r>
              <a:rPr lang="en-US" dirty="0" smtClean="0"/>
              <a:t>Most patients with CLM have recently visited a beach where the affected part was exposed.</a:t>
            </a:r>
          </a:p>
          <a:p>
            <a:pPr algn="just" rtl="0"/>
            <a:r>
              <a:rPr lang="en-US" dirty="0" smtClean="0"/>
              <a:t>The diagnosis is clinical.</a:t>
            </a:r>
            <a:endParaRPr lang="ar-IQ"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Treatment may be local with 12-hourly application of 15% </a:t>
            </a:r>
            <a:r>
              <a:rPr lang="en-US" dirty="0" err="1" smtClean="0"/>
              <a:t>thiabendazole</a:t>
            </a:r>
            <a:r>
              <a:rPr lang="en-US" dirty="0" smtClean="0"/>
              <a:t> cream, or systemic with a single dose of </a:t>
            </a:r>
            <a:r>
              <a:rPr lang="en-US" dirty="0" err="1" smtClean="0"/>
              <a:t>albendazole</a:t>
            </a:r>
            <a:r>
              <a:rPr lang="en-US" dirty="0" smtClean="0"/>
              <a:t> (400 mg) or </a:t>
            </a:r>
            <a:r>
              <a:rPr lang="en-US" dirty="0" err="1" smtClean="0"/>
              <a:t>ivermectin</a:t>
            </a:r>
            <a:r>
              <a:rPr lang="en-US" dirty="0" smtClean="0"/>
              <a:t> (150–200 </a:t>
            </a:r>
            <a:r>
              <a:rPr lang="en-US" dirty="0" err="1" smtClean="0"/>
              <a:t>μg</a:t>
            </a:r>
            <a:r>
              <a:rPr lang="en-US" dirty="0" smtClean="0"/>
              <a:t>/kg).</a:t>
            </a:r>
            <a:endParaRPr lang="ar-IQ"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scene3d>
            <a:camera prst="orthographicFront">
              <a:rot lat="0" lon="0" rev="0"/>
            </a:camera>
            <a:lightRig rig="contrasting" dir="t">
              <a:rot lat="0" lon="0" rev="7800000"/>
            </a:lightRig>
          </a:scene3d>
          <a:sp3d>
            <a:bevelT w="139700" h="139700"/>
          </a:sp3d>
        </p:spPr>
        <p:style>
          <a:lnRef idx="0">
            <a:scrgbClr r="0" g="0" b="0"/>
          </a:lnRef>
          <a:fillRef idx="1001">
            <a:schemeClr val="lt2"/>
          </a:fillRef>
          <a:effectRef idx="0">
            <a:scrgbClr r="0" g="0" b="0"/>
          </a:effectRef>
          <a:fontRef idx="major"/>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Trematodes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(flukes):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lstStyle/>
          <a:p>
            <a:pPr algn="just" rtl="0"/>
            <a:r>
              <a:rPr lang="en-US" dirty="0" smtClean="0"/>
              <a:t>These leaf-shaped worms are parasitic to humans and animals. </a:t>
            </a:r>
          </a:p>
          <a:p>
            <a:pPr algn="just" rtl="0"/>
            <a:r>
              <a:rPr lang="en-US" dirty="0" smtClean="0"/>
              <a:t>Their complex life cycles may involve one or more intermediate hosts, often freshwater </a:t>
            </a:r>
            <a:r>
              <a:rPr lang="en-US" dirty="0" err="1" smtClean="0"/>
              <a:t>molluscs</a:t>
            </a:r>
            <a:r>
              <a:rPr lang="en-US" dirty="0" smtClean="0"/>
              <a:t>.</a:t>
            </a:r>
            <a:endParaRPr lang="ar-IQ"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Schistosomiasis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lstStyle/>
          <a:p>
            <a:pPr algn="just" rtl="0"/>
            <a:r>
              <a:rPr lang="en-US" dirty="0" err="1" smtClean="0"/>
              <a:t>Schistosomiasis</a:t>
            </a:r>
            <a:r>
              <a:rPr lang="en-US" dirty="0" smtClean="0"/>
              <a:t> is one of the most important causes of morbidity in the tropics. </a:t>
            </a:r>
          </a:p>
          <a:p>
            <a:pPr algn="just" rtl="0"/>
            <a:r>
              <a:rPr lang="en-US" dirty="0" smtClean="0"/>
              <a:t>There are five species of the genus </a:t>
            </a:r>
            <a:r>
              <a:rPr lang="en-US" i="1" dirty="0" err="1" smtClean="0"/>
              <a:t>Schistosoma</a:t>
            </a:r>
            <a:r>
              <a:rPr lang="en-US" i="1" dirty="0" smtClean="0"/>
              <a:t> </a:t>
            </a:r>
            <a:r>
              <a:rPr lang="en-US" dirty="0" smtClean="0"/>
              <a:t>which commonly cause disease in humans: </a:t>
            </a:r>
            <a:r>
              <a:rPr lang="en-US" i="1" dirty="0" smtClean="0"/>
              <a:t>S. </a:t>
            </a:r>
            <a:r>
              <a:rPr lang="en-US" i="1" dirty="0" err="1" smtClean="0"/>
              <a:t>haematobium</a:t>
            </a:r>
            <a:r>
              <a:rPr lang="en-US" i="1" dirty="0" smtClean="0"/>
              <a:t>, S. </a:t>
            </a:r>
            <a:r>
              <a:rPr lang="en-US" i="1" dirty="0" err="1" smtClean="0"/>
              <a:t>mansoni</a:t>
            </a:r>
            <a:r>
              <a:rPr lang="en-US" i="1" dirty="0" smtClean="0"/>
              <a:t>, S. </a:t>
            </a:r>
            <a:r>
              <a:rPr lang="en-US" i="1" dirty="0" err="1" smtClean="0"/>
              <a:t>japonicum</a:t>
            </a:r>
            <a:r>
              <a:rPr lang="en-US" i="1" dirty="0" smtClean="0"/>
              <a:t>, S. </a:t>
            </a:r>
            <a:r>
              <a:rPr lang="en-US" i="1" dirty="0" err="1" smtClean="0"/>
              <a:t>mekongi</a:t>
            </a:r>
            <a:r>
              <a:rPr lang="en-US" i="1" dirty="0" smtClean="0"/>
              <a:t>  </a:t>
            </a:r>
            <a:r>
              <a:rPr lang="en-US" dirty="0" smtClean="0"/>
              <a:t>and</a:t>
            </a:r>
            <a:r>
              <a:rPr lang="en-US" i="1" dirty="0" smtClean="0"/>
              <a:t> S. </a:t>
            </a:r>
            <a:r>
              <a:rPr lang="en-US" i="1" dirty="0" err="1" smtClean="0"/>
              <a:t>intercalatum</a:t>
            </a:r>
            <a:r>
              <a:rPr lang="en-US" i="1" dirty="0" smtClean="0"/>
              <a:t>.</a:t>
            </a:r>
            <a:endParaRPr lang="ar-IQ"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smtClean="0"/>
              <a:t>S. </a:t>
            </a:r>
            <a:r>
              <a:rPr lang="en-US" i="1" dirty="0" err="1" smtClean="0"/>
              <a:t>haematobium</a:t>
            </a:r>
            <a:r>
              <a:rPr lang="en-US" i="1" dirty="0" smtClean="0"/>
              <a:t> </a:t>
            </a:r>
            <a:r>
              <a:rPr lang="en-US" dirty="0" smtClean="0"/>
              <a:t>was discovered by Theodor </a:t>
            </a:r>
            <a:r>
              <a:rPr lang="en-US" dirty="0" err="1" smtClean="0"/>
              <a:t>Bilharz</a:t>
            </a:r>
            <a:r>
              <a:rPr lang="en-US" dirty="0" smtClean="0"/>
              <a:t> in Cairo in 1861 and the disease is sometimes called </a:t>
            </a:r>
            <a:r>
              <a:rPr lang="en-US" dirty="0" err="1" smtClean="0"/>
              <a:t>bilharzia</a:t>
            </a:r>
            <a:r>
              <a:rPr lang="en-US" dirty="0" smtClean="0"/>
              <a:t> or </a:t>
            </a:r>
            <a:r>
              <a:rPr lang="en-US" dirty="0" err="1" smtClean="0"/>
              <a:t>bilharziasis</a:t>
            </a:r>
            <a:r>
              <a:rPr lang="en-US" dirty="0" smtClean="0"/>
              <a:t>. </a:t>
            </a:r>
          </a:p>
          <a:p>
            <a:pPr algn="just" rtl="0"/>
            <a:r>
              <a:rPr lang="en-US" dirty="0" err="1" smtClean="0"/>
              <a:t>Schistosome</a:t>
            </a:r>
            <a:r>
              <a:rPr lang="en-US" dirty="0" smtClean="0"/>
              <a:t> eggs have been found in Egyptian mummies dated 1250 BC.</a:t>
            </a:r>
            <a:endParaRPr lang="ar-IQ"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p.PNG"/>
          <p:cNvPicPr>
            <a:picLocks noGrp="1" noChangeAspect="1"/>
          </p:cNvPicPr>
          <p:nvPr>
            <p:ph sz="quarter" idx="1"/>
          </p:nvPr>
        </p:nvPicPr>
        <p:blipFill>
          <a:blip r:embed="rId2"/>
          <a:stretch>
            <a:fillRect/>
          </a:stretch>
        </p:blipFill>
        <p:spPr>
          <a:xfrm>
            <a:off x="357158" y="1571612"/>
            <a:ext cx="8572560" cy="5000660"/>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ovum is passed in the urine or </a:t>
            </a:r>
            <a:r>
              <a:rPr lang="en-US" dirty="0" err="1" smtClean="0"/>
              <a:t>faeces</a:t>
            </a:r>
            <a:r>
              <a:rPr lang="en-US" dirty="0" smtClean="0"/>
              <a:t> of infected individuals and gains access to fresh water, where the ciliated </a:t>
            </a:r>
            <a:r>
              <a:rPr lang="en-US" dirty="0" err="1" smtClean="0"/>
              <a:t>miracidium</a:t>
            </a:r>
            <a:r>
              <a:rPr lang="en-US" dirty="0" smtClean="0"/>
              <a:t> inside it is liberated; it enters its intermediate host, a species of freshwater snail, in which it multiplies.</a:t>
            </a:r>
            <a:endParaRPr lang="ar-IQ"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Large numbers of fork-tailed </a:t>
            </a:r>
            <a:r>
              <a:rPr lang="en-US" dirty="0" err="1" smtClean="0"/>
              <a:t>cercariae</a:t>
            </a:r>
            <a:r>
              <a:rPr lang="en-US" dirty="0" smtClean="0"/>
              <a:t> are then liberated into the water, where they may survive for 2–3 days. </a:t>
            </a:r>
          </a:p>
          <a:p>
            <a:pPr algn="just" rtl="0"/>
            <a:r>
              <a:rPr lang="en-US" dirty="0" err="1" smtClean="0"/>
              <a:t>Cercariae</a:t>
            </a:r>
            <a:r>
              <a:rPr lang="en-US" dirty="0" smtClean="0"/>
              <a:t> can penetrate the skin or the mucous membrane of the mouth of humans.</a:t>
            </a:r>
            <a:endParaRPr lang="ar-IQ"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They transform into </a:t>
            </a:r>
            <a:r>
              <a:rPr lang="en-US" dirty="0" err="1" smtClean="0"/>
              <a:t>schistosomulae</a:t>
            </a:r>
            <a:r>
              <a:rPr lang="en-US" dirty="0" smtClean="0"/>
              <a:t> and </a:t>
            </a:r>
            <a:r>
              <a:rPr lang="en-US" dirty="0" err="1" smtClean="0"/>
              <a:t>moult</a:t>
            </a:r>
            <a:r>
              <a:rPr lang="en-US" dirty="0" smtClean="0"/>
              <a:t> as they pass through the lungs; thence they are carried by the blood stream to the liver, and so to the portal vein, where they mature.</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lstStyle/>
          <a:p>
            <a:pPr algn="just" rtl="0"/>
            <a:r>
              <a:rPr lang="en-US" dirty="0" smtClean="0"/>
              <a:t>There is </a:t>
            </a:r>
            <a:r>
              <a:rPr lang="en-US" dirty="0" err="1" smtClean="0"/>
              <a:t>eosinophilia</a:t>
            </a:r>
            <a:r>
              <a:rPr lang="en-US" dirty="0" smtClean="0"/>
              <a:t>. </a:t>
            </a:r>
          </a:p>
          <a:p>
            <a:pPr algn="just" rtl="0"/>
            <a:r>
              <a:rPr lang="en-US" dirty="0" smtClean="0"/>
              <a:t>The characteristic ovum can be </a:t>
            </a:r>
            <a:r>
              <a:rPr lang="en-US" dirty="0" err="1" smtClean="0"/>
              <a:t>recognised</a:t>
            </a:r>
            <a:r>
              <a:rPr lang="en-US" dirty="0" smtClean="0"/>
              <a:t> in the stool. </a:t>
            </a:r>
          </a:p>
          <a:p>
            <a:pPr algn="just" rtl="0"/>
            <a:r>
              <a:rPr lang="en-US" dirty="0" smtClean="0"/>
              <a:t>If hookworms are present in numbers sufficient to cause </a:t>
            </a:r>
            <a:r>
              <a:rPr lang="en-US" dirty="0" err="1" smtClean="0"/>
              <a:t>anaemia</a:t>
            </a:r>
            <a:r>
              <a:rPr lang="en-US" dirty="0" smtClean="0"/>
              <a:t>, </a:t>
            </a:r>
            <a:r>
              <a:rPr lang="en-US" dirty="0" err="1" smtClean="0"/>
              <a:t>faecal</a:t>
            </a:r>
            <a:r>
              <a:rPr lang="en-US" dirty="0" smtClean="0"/>
              <a:t> occult blood testing will be positive and many ova will be present.</a:t>
            </a:r>
            <a:endParaRPr lang="ar-IQ"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male worm is up to 20 mm in length and the more slender cylindrical female, usually enfolded longitudinally by the male, is rather longer. </a:t>
            </a:r>
          </a:p>
          <a:p>
            <a:pPr algn="just" rtl="0"/>
            <a:r>
              <a:rPr lang="en-US" dirty="0" smtClean="0"/>
              <a:t>Within 4–6 weeks of infection they migrate to the </a:t>
            </a:r>
            <a:r>
              <a:rPr lang="en-US" dirty="0" err="1" smtClean="0"/>
              <a:t>venules</a:t>
            </a:r>
            <a:r>
              <a:rPr lang="en-US" dirty="0" smtClean="0"/>
              <a:t> draining the pelvic viscera, where the females deposit ova.</a:t>
            </a:r>
            <a:endParaRPr lang="ar-IQ"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Pathology:</a:t>
            </a:r>
            <a:endParaRPr lang="ar-IQ" dirty="0"/>
          </a:p>
        </p:txBody>
      </p:sp>
      <p:sp>
        <p:nvSpPr>
          <p:cNvPr id="3" name="عنصر نائب للمحتوى 2"/>
          <p:cNvSpPr>
            <a:spLocks noGrp="1"/>
          </p:cNvSpPr>
          <p:nvPr>
            <p:ph sz="quarter" idx="1"/>
          </p:nvPr>
        </p:nvSpPr>
        <p:spPr/>
        <p:txBody>
          <a:bodyPr/>
          <a:lstStyle/>
          <a:p>
            <a:pPr algn="just" rtl="0"/>
            <a:r>
              <a:rPr lang="en-US" dirty="0" smtClean="0"/>
              <a:t>This depends on the species and the stage of infection.</a:t>
            </a:r>
            <a:endParaRPr lang="ar-IQ" dirty="0"/>
          </a:p>
        </p:txBody>
      </p:sp>
      <p:pic>
        <p:nvPicPr>
          <p:cNvPr id="2050" name="Picture 2"/>
          <p:cNvPicPr>
            <a:picLocks noGrp="1" noChangeAspect="1" noChangeArrowheads="1"/>
          </p:cNvPicPr>
          <p:nvPr>
            <p:ph sz="quarter" idx="2"/>
          </p:nvPr>
        </p:nvPicPr>
        <p:blipFill>
          <a:blip r:embed="rId2"/>
          <a:srcRect/>
          <a:stretch>
            <a:fillRect/>
          </a:stretch>
        </p:blipFill>
        <p:spPr bwMode="auto">
          <a:xfrm>
            <a:off x="4643438" y="1589088"/>
            <a:ext cx="4357718" cy="4911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a:bodyPr>
          <a:lstStyle/>
          <a:p>
            <a:pPr algn="just" rtl="0"/>
            <a:r>
              <a:rPr lang="en-US" dirty="0" smtClean="0"/>
              <a:t>Most disease is due to the passage of eggs through mucosa and to the </a:t>
            </a:r>
            <a:r>
              <a:rPr lang="en-US" dirty="0" err="1" smtClean="0"/>
              <a:t>granulomatous</a:t>
            </a:r>
            <a:r>
              <a:rPr lang="en-US" dirty="0" smtClean="0"/>
              <a:t> reaction to eggs deposited in tissues. </a:t>
            </a:r>
          </a:p>
          <a:p>
            <a:pPr algn="just" rtl="0"/>
            <a:r>
              <a:rPr lang="en-US" dirty="0" smtClean="0"/>
              <a:t>The eggs of </a:t>
            </a:r>
            <a:r>
              <a:rPr lang="en-US" i="1" dirty="0" smtClean="0"/>
              <a:t>S. </a:t>
            </a:r>
            <a:r>
              <a:rPr lang="en-US" i="1" dirty="0" err="1" smtClean="0"/>
              <a:t>haematobium</a:t>
            </a:r>
            <a:r>
              <a:rPr lang="en-US" i="1" dirty="0" smtClean="0"/>
              <a:t> </a:t>
            </a:r>
            <a:r>
              <a:rPr lang="en-US" dirty="0" smtClean="0"/>
              <a:t>pass mainly through the wall of the bladder, but may also involve rectum, seminal vesicles, vagina, cervix and uterine tubes.</a:t>
            </a:r>
            <a:endParaRPr lang="ar-IQ"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i="1" dirty="0" smtClean="0"/>
              <a:t>S. </a:t>
            </a:r>
            <a:r>
              <a:rPr lang="en-US" i="1" dirty="0" err="1" smtClean="0"/>
              <a:t>mansoni</a:t>
            </a:r>
            <a:r>
              <a:rPr lang="en-US" i="1" dirty="0" smtClean="0"/>
              <a:t>  </a:t>
            </a:r>
            <a:r>
              <a:rPr lang="en-US" dirty="0" smtClean="0"/>
              <a:t>and</a:t>
            </a:r>
            <a:r>
              <a:rPr lang="en-US" i="1" dirty="0" smtClean="0"/>
              <a:t> S. </a:t>
            </a:r>
            <a:r>
              <a:rPr lang="en-US" i="1" dirty="0" err="1" smtClean="0"/>
              <a:t>japonicum</a:t>
            </a:r>
            <a:r>
              <a:rPr lang="en-US" i="1" dirty="0" smtClean="0"/>
              <a:t>  </a:t>
            </a:r>
            <a:r>
              <a:rPr lang="en-US" dirty="0" smtClean="0"/>
              <a:t>eggs pass mainly through the wall of the lower bowel or are carried to the liver. </a:t>
            </a:r>
          </a:p>
          <a:p>
            <a:pPr algn="just" rtl="0"/>
            <a:r>
              <a:rPr lang="en-US" dirty="0" smtClean="0"/>
              <a:t>The most serious, although rare, site of ectopic deposition of eggs is in the CNS. </a:t>
            </a:r>
          </a:p>
          <a:p>
            <a:pPr algn="just" rtl="0"/>
            <a:r>
              <a:rPr lang="en-US" dirty="0" err="1" smtClean="0"/>
              <a:t>Granulomas</a:t>
            </a:r>
            <a:r>
              <a:rPr lang="en-US" dirty="0" smtClean="0"/>
              <a:t> are composed of macrophages, </a:t>
            </a:r>
            <a:r>
              <a:rPr lang="en-US" dirty="0" err="1" smtClean="0"/>
              <a:t>eosinophils</a:t>
            </a:r>
            <a:r>
              <a:rPr lang="en-US" dirty="0" smtClean="0"/>
              <a:t>, and </a:t>
            </a:r>
            <a:r>
              <a:rPr lang="en-US" dirty="0" err="1" smtClean="0"/>
              <a:t>epithelioid</a:t>
            </a:r>
            <a:r>
              <a:rPr lang="en-US" dirty="0" smtClean="0"/>
              <a:t> and giant cells around an ovum.</a:t>
            </a:r>
            <a:endParaRPr lang="ar-IQ"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Later there is fibrosis and eggs calcify, often in sufficient numbers to become </a:t>
            </a:r>
            <a:r>
              <a:rPr lang="en-US" dirty="0" err="1" smtClean="0"/>
              <a:t>radiologically</a:t>
            </a:r>
            <a:r>
              <a:rPr lang="en-US" dirty="0" smtClean="0"/>
              <a:t> visible. </a:t>
            </a:r>
          </a:p>
          <a:p>
            <a:pPr algn="just" rtl="0"/>
            <a:r>
              <a:rPr lang="en-US" dirty="0" smtClean="0"/>
              <a:t>Eggs of </a:t>
            </a:r>
            <a:r>
              <a:rPr lang="en-US" i="1" dirty="0" smtClean="0"/>
              <a:t>S. </a:t>
            </a:r>
            <a:r>
              <a:rPr lang="en-US" i="1" dirty="0" err="1" smtClean="0"/>
              <a:t>haematobium</a:t>
            </a:r>
            <a:r>
              <a:rPr lang="en-US" i="1" dirty="0" smtClean="0"/>
              <a:t> </a:t>
            </a:r>
            <a:r>
              <a:rPr lang="en-US" dirty="0" smtClean="0"/>
              <a:t>may</a:t>
            </a:r>
            <a:r>
              <a:rPr lang="en-US" i="1" dirty="0" smtClean="0"/>
              <a:t> </a:t>
            </a:r>
            <a:r>
              <a:rPr lang="en-US" dirty="0" smtClean="0"/>
              <a:t>leave the </a:t>
            </a:r>
            <a:r>
              <a:rPr lang="en-US" dirty="0" err="1" smtClean="0"/>
              <a:t>vesical</a:t>
            </a:r>
            <a:r>
              <a:rPr lang="en-US" dirty="0" smtClean="0"/>
              <a:t> plexus and be carried directly to the lung.</a:t>
            </a:r>
            <a:endParaRPr lang="ar-IQ"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Those of </a:t>
            </a:r>
            <a:r>
              <a:rPr lang="en-US" i="1" dirty="0" smtClean="0"/>
              <a:t>S. </a:t>
            </a:r>
            <a:r>
              <a:rPr lang="en-US" i="1" dirty="0" err="1" smtClean="0"/>
              <a:t>mansoni</a:t>
            </a:r>
            <a:r>
              <a:rPr lang="en-US" i="1" dirty="0" smtClean="0"/>
              <a:t>  </a:t>
            </a:r>
            <a:r>
              <a:rPr lang="en-US" dirty="0" smtClean="0"/>
              <a:t>and</a:t>
            </a:r>
            <a:r>
              <a:rPr lang="en-US" i="1" dirty="0" smtClean="0"/>
              <a:t> S. </a:t>
            </a:r>
            <a:r>
              <a:rPr lang="en-US" i="1" dirty="0" err="1" smtClean="0"/>
              <a:t>japonicum</a:t>
            </a:r>
            <a:r>
              <a:rPr lang="en-US" i="1" dirty="0" smtClean="0"/>
              <a:t> </a:t>
            </a:r>
            <a:r>
              <a:rPr lang="en-US" dirty="0" smtClean="0"/>
              <a:t>may also reach the lungs after the development of portal hypertension and consequent </a:t>
            </a:r>
            <a:r>
              <a:rPr lang="en-US" dirty="0" err="1" smtClean="0"/>
              <a:t>portasystemic</a:t>
            </a:r>
            <a:r>
              <a:rPr lang="en-US" dirty="0" smtClean="0"/>
              <a:t> collateral circulation. </a:t>
            </a:r>
          </a:p>
          <a:p>
            <a:pPr algn="just" rtl="0"/>
            <a:r>
              <a:rPr lang="en-US" dirty="0" smtClean="0"/>
              <a:t>In both circumstances egg deposition in the pulmonary vasculature, and the resultant host response, can lead to the development of pulmonary hypertension.</a:t>
            </a:r>
            <a:endParaRPr lang="ar-IQ"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p:txBody>
          <a:bodyPr/>
          <a:lstStyle/>
          <a:p>
            <a:pPr algn="just" rtl="0"/>
            <a:r>
              <a:rPr lang="en-US" dirty="0" smtClean="0"/>
              <a:t>Recent </a:t>
            </a:r>
            <a:r>
              <a:rPr lang="en-US" dirty="0" err="1" smtClean="0"/>
              <a:t>travellers</a:t>
            </a:r>
            <a:r>
              <a:rPr lang="en-US" dirty="0" smtClean="0"/>
              <a:t>, especially those </a:t>
            </a:r>
            <a:r>
              <a:rPr lang="en-US" dirty="0" err="1" smtClean="0"/>
              <a:t>overlanding</a:t>
            </a:r>
            <a:r>
              <a:rPr lang="en-US" dirty="0" smtClean="0"/>
              <a:t> through Africa, may present with allergic manifestations and </a:t>
            </a:r>
            <a:r>
              <a:rPr lang="en-US" dirty="0" err="1" smtClean="0"/>
              <a:t>eosinophilia</a:t>
            </a:r>
            <a:r>
              <a:rPr lang="en-US" dirty="0" smtClean="0"/>
              <a:t>; residents of </a:t>
            </a:r>
            <a:r>
              <a:rPr lang="en-US" dirty="0" err="1" smtClean="0"/>
              <a:t>schistosomiasis</a:t>
            </a:r>
            <a:r>
              <a:rPr lang="en-US" dirty="0" smtClean="0"/>
              <a:t>-endemic areas are more likely to present with chronic urinary tract pathology or portal hypertension.</a:t>
            </a:r>
            <a:endParaRPr lang="ar-IQ"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During the early stages of infection there may be itching lasting 1–2 days at the site of </a:t>
            </a:r>
            <a:r>
              <a:rPr lang="en-US" dirty="0" err="1" smtClean="0"/>
              <a:t>cercarial</a:t>
            </a:r>
            <a:r>
              <a:rPr lang="en-US" dirty="0" smtClean="0"/>
              <a:t> penetration.</a:t>
            </a:r>
          </a:p>
          <a:p>
            <a:pPr algn="just" rtl="0"/>
            <a:r>
              <a:rPr lang="en-US" dirty="0" smtClean="0"/>
              <a:t>After a symptom-free period of 3–5 weeks, acute </a:t>
            </a:r>
            <a:r>
              <a:rPr lang="en-US" dirty="0" err="1" smtClean="0"/>
              <a:t>schistosomiasis</a:t>
            </a:r>
            <a:r>
              <a:rPr lang="en-US" dirty="0" smtClean="0"/>
              <a:t> (Katayama syndrome) may present with allergic manifestations such as </a:t>
            </a:r>
            <a:r>
              <a:rPr lang="en-US" dirty="0" err="1" smtClean="0"/>
              <a:t>urticaria</a:t>
            </a:r>
            <a:r>
              <a:rPr lang="en-US" dirty="0" smtClean="0"/>
              <a:t>, fever, muscle aches, abdominal pain, headaches, cough and sweating.</a:t>
            </a:r>
            <a:endParaRPr lang="ar-IQ"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On examination </a:t>
            </a:r>
            <a:r>
              <a:rPr lang="en-US" dirty="0" err="1" smtClean="0"/>
              <a:t>hepatomegaly</a:t>
            </a:r>
            <a:r>
              <a:rPr lang="en-US" dirty="0" smtClean="0"/>
              <a:t>, </a:t>
            </a:r>
            <a:r>
              <a:rPr lang="en-US" dirty="0" err="1" smtClean="0"/>
              <a:t>splenomegaly</a:t>
            </a:r>
            <a:r>
              <a:rPr lang="en-US" dirty="0" smtClean="0"/>
              <a:t>, </a:t>
            </a:r>
            <a:r>
              <a:rPr lang="en-US" dirty="0" err="1" smtClean="0"/>
              <a:t>lymphadenopathy</a:t>
            </a:r>
            <a:r>
              <a:rPr lang="en-US" dirty="0" smtClean="0"/>
              <a:t> and pneumonia may be present. </a:t>
            </a:r>
          </a:p>
          <a:p>
            <a:pPr algn="just" rtl="0"/>
            <a:r>
              <a:rPr lang="en-US" dirty="0" smtClean="0"/>
              <a:t>These allergic phenomena may be severe in infections with </a:t>
            </a:r>
            <a:r>
              <a:rPr lang="en-US" i="1" dirty="0" smtClean="0"/>
              <a:t>S. </a:t>
            </a:r>
            <a:r>
              <a:rPr lang="en-US" i="1" dirty="0" err="1" smtClean="0"/>
              <a:t>mansoni</a:t>
            </a:r>
            <a:r>
              <a:rPr lang="en-US" i="1" dirty="0" smtClean="0"/>
              <a:t> </a:t>
            </a:r>
            <a:r>
              <a:rPr lang="en-US" dirty="0" smtClean="0"/>
              <a:t>and</a:t>
            </a:r>
            <a:r>
              <a:rPr lang="en-US" i="1" dirty="0" smtClean="0"/>
              <a:t> S. </a:t>
            </a:r>
            <a:r>
              <a:rPr lang="en-US" i="1" dirty="0" err="1" smtClean="0"/>
              <a:t>japonicum</a:t>
            </a:r>
            <a:r>
              <a:rPr lang="en-US" i="1" dirty="0" smtClean="0"/>
              <a:t>, </a:t>
            </a:r>
            <a:r>
              <a:rPr lang="en-US" dirty="0" smtClean="0"/>
              <a:t>but are rare with </a:t>
            </a:r>
            <a:r>
              <a:rPr lang="en-US" i="1" dirty="0" smtClean="0"/>
              <a:t>S. </a:t>
            </a:r>
            <a:r>
              <a:rPr lang="en-US" i="1" dirty="0" err="1" smtClean="0"/>
              <a:t>haematobium</a:t>
            </a:r>
            <a:r>
              <a:rPr lang="en-US" i="1" dirty="0" smtClean="0"/>
              <a:t>.</a:t>
            </a:r>
          </a:p>
          <a:p>
            <a:pPr algn="just" rtl="0"/>
            <a:r>
              <a:rPr lang="en-US" dirty="0" smtClean="0"/>
              <a:t>The features subside after 1–2 weeks.</a:t>
            </a:r>
            <a:endParaRPr lang="ar-IQ"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Chronic </a:t>
            </a:r>
            <a:r>
              <a:rPr lang="en-US" dirty="0" err="1" smtClean="0"/>
              <a:t>schistosomiasis</a:t>
            </a:r>
            <a:r>
              <a:rPr lang="en-US" dirty="0" smtClean="0"/>
              <a:t> is due to egg deposition and occurs months to years after infection. The symptoms and signs depend upon the intensity of infection and the species of infecting </a:t>
            </a:r>
            <a:r>
              <a:rPr lang="en-US" dirty="0" err="1" smtClean="0"/>
              <a:t>schistosome</a:t>
            </a:r>
            <a:r>
              <a:rPr lang="en-US" dirty="0" smtClean="0"/>
              <a:t>.</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A single dose of </a:t>
            </a:r>
            <a:r>
              <a:rPr lang="en-US" dirty="0" err="1" smtClean="0"/>
              <a:t>albendazole</a:t>
            </a:r>
            <a:r>
              <a:rPr lang="en-US" dirty="0" smtClean="0"/>
              <a:t> (400 mg) is the treatment of choice. </a:t>
            </a:r>
          </a:p>
          <a:p>
            <a:pPr algn="just" rtl="0"/>
            <a:r>
              <a:rPr lang="en-US" dirty="0" smtClean="0"/>
              <a:t>Alternatively, </a:t>
            </a:r>
            <a:r>
              <a:rPr lang="en-US" dirty="0" err="1" smtClean="0"/>
              <a:t>mebendazole</a:t>
            </a:r>
            <a:r>
              <a:rPr lang="en-US" dirty="0" smtClean="0"/>
              <a:t> 100 mg 12-hourly for 3 days may be used. </a:t>
            </a:r>
          </a:p>
          <a:p>
            <a:pPr algn="just" rtl="0"/>
            <a:r>
              <a:rPr lang="en-US" dirty="0" err="1" smtClean="0"/>
              <a:t>Anaemia</a:t>
            </a:r>
            <a:r>
              <a:rPr lang="en-US" dirty="0" smtClean="0"/>
              <a:t> and heart failure associated with hookworm infection respond well to oral iron, even when severe; blood transfusion is rarely required.</a:t>
            </a:r>
            <a:endParaRPr lang="ar-IQ"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t>Schistosoma</a:t>
            </a:r>
            <a:r>
              <a:rPr lang="en-US" i="1" dirty="0" smtClean="0"/>
              <a:t> </a:t>
            </a:r>
            <a:r>
              <a:rPr lang="en-US" i="1" dirty="0" err="1" smtClean="0"/>
              <a:t>haematobium</a:t>
            </a:r>
            <a:r>
              <a:rPr lang="en-US" i="1" dirty="0" smtClean="0"/>
              <a:t>:</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Humans are the only natural hosts of </a:t>
            </a:r>
            <a:r>
              <a:rPr lang="en-US" i="1" dirty="0" smtClean="0"/>
              <a:t>S. </a:t>
            </a:r>
            <a:r>
              <a:rPr lang="en-US" i="1" dirty="0" err="1" smtClean="0"/>
              <a:t>haematobium</a:t>
            </a:r>
            <a:r>
              <a:rPr lang="en-US" i="1" dirty="0" smtClean="0"/>
              <a:t>, </a:t>
            </a:r>
            <a:r>
              <a:rPr lang="en-US" dirty="0" smtClean="0"/>
              <a:t>which is highly endemic in Egypt and East Africa, and occurs throughout Africa and the Middle East. </a:t>
            </a:r>
          </a:p>
          <a:p>
            <a:pPr algn="just" rtl="0"/>
            <a:r>
              <a:rPr lang="en-US" dirty="0" smtClean="0"/>
              <a:t>Infection can be acquired after a brief exposure, such as swimming in freshwater lakes in Africa.</a:t>
            </a:r>
            <a:endParaRPr lang="ar-IQ"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j.PNG"/>
          <p:cNvPicPr>
            <a:picLocks noGrp="1" noChangeAspect="1"/>
          </p:cNvPicPr>
          <p:nvPr>
            <p:ph sz="quarter" idx="1"/>
          </p:nvPr>
        </p:nvPicPr>
        <p:blipFill>
          <a:blip r:embed="rId2"/>
          <a:stretch>
            <a:fillRect/>
          </a:stretch>
        </p:blipFill>
        <p:spPr>
          <a:xfrm>
            <a:off x="214282" y="1643050"/>
            <a:ext cx="8786874" cy="3786214"/>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PNG"/>
          <p:cNvPicPr>
            <a:picLocks noGrp="1" noChangeAspect="1"/>
          </p:cNvPicPr>
          <p:nvPr>
            <p:ph sz="quarter" idx="1"/>
          </p:nvPr>
        </p:nvPicPr>
        <p:blipFill>
          <a:blip r:embed="rId2"/>
          <a:stretch>
            <a:fillRect/>
          </a:stretch>
        </p:blipFill>
        <p:spPr>
          <a:xfrm>
            <a:off x="142876" y="1714489"/>
            <a:ext cx="8929718" cy="3643338"/>
          </a:xfr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Painless terminal </a:t>
            </a:r>
            <a:r>
              <a:rPr lang="en-US" dirty="0" err="1" smtClean="0"/>
              <a:t>haematuria</a:t>
            </a:r>
            <a:r>
              <a:rPr lang="en-US" dirty="0" smtClean="0"/>
              <a:t> is usually the first and most common symptom. </a:t>
            </a:r>
          </a:p>
          <a:p>
            <a:pPr algn="just" rtl="0"/>
            <a:r>
              <a:rPr lang="en-US" dirty="0" smtClean="0"/>
              <a:t>Frequency of </a:t>
            </a:r>
            <a:r>
              <a:rPr lang="en-US" dirty="0" err="1" smtClean="0"/>
              <a:t>micturition</a:t>
            </a:r>
            <a:r>
              <a:rPr lang="en-US" dirty="0" smtClean="0"/>
              <a:t> follows, due to bladder neck obstruction. </a:t>
            </a:r>
          </a:p>
          <a:p>
            <a:pPr algn="just" rtl="0"/>
            <a:r>
              <a:rPr lang="en-US" dirty="0" smtClean="0"/>
              <a:t>Later the disease may be complicated by frequent urinary tract infections, bladder or </a:t>
            </a:r>
            <a:r>
              <a:rPr lang="en-US" dirty="0" err="1" smtClean="0"/>
              <a:t>ureteric</a:t>
            </a:r>
            <a:r>
              <a:rPr lang="en-US" dirty="0" smtClean="0"/>
              <a:t> stone formation, </a:t>
            </a:r>
            <a:r>
              <a:rPr lang="en-US" dirty="0" err="1" smtClean="0"/>
              <a:t>hydronephrosis</a:t>
            </a:r>
            <a:r>
              <a:rPr lang="en-US" dirty="0" smtClean="0"/>
              <a:t>, and ultimately renal failure with a contracted calcified bladder.</a:t>
            </a:r>
            <a:endParaRPr lang="ar-IQ"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Pain is often felt in the iliac </a:t>
            </a:r>
            <a:r>
              <a:rPr lang="en-US" dirty="0" err="1" smtClean="0"/>
              <a:t>fossa</a:t>
            </a:r>
            <a:r>
              <a:rPr lang="en-US" dirty="0" smtClean="0"/>
              <a:t> or in the loin, and radiates to the groin. </a:t>
            </a:r>
          </a:p>
          <a:p>
            <a:pPr algn="just" rtl="0"/>
            <a:r>
              <a:rPr lang="en-US" dirty="0" smtClean="0"/>
              <a:t>In several endemic areas there is a strong epidemiological association of </a:t>
            </a:r>
            <a:r>
              <a:rPr lang="en-US" i="1" dirty="0" smtClean="0"/>
              <a:t>S. </a:t>
            </a:r>
            <a:r>
              <a:rPr lang="en-US" i="1" dirty="0" err="1" smtClean="0"/>
              <a:t>haematobium</a:t>
            </a:r>
            <a:r>
              <a:rPr lang="en-US" i="1" dirty="0" smtClean="0"/>
              <a:t> </a:t>
            </a:r>
            <a:r>
              <a:rPr lang="en-US" dirty="0" smtClean="0"/>
              <a:t>infection</a:t>
            </a:r>
            <a:r>
              <a:rPr lang="en-US" i="1" dirty="0" smtClean="0"/>
              <a:t> </a:t>
            </a:r>
            <a:r>
              <a:rPr lang="en-US" dirty="0" smtClean="0"/>
              <a:t>with </a:t>
            </a:r>
            <a:r>
              <a:rPr lang="en-US" dirty="0" err="1" smtClean="0"/>
              <a:t>squamous</a:t>
            </a:r>
            <a:r>
              <a:rPr lang="en-US" dirty="0" smtClean="0"/>
              <a:t> cell carcinoma of the bladder.</a:t>
            </a:r>
            <a:endParaRPr lang="ar-IQ"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71612"/>
            <a:ext cx="8153400" cy="4495800"/>
          </a:xfrm>
        </p:spPr>
        <p:txBody>
          <a:bodyPr>
            <a:normAutofit lnSpcReduction="10000"/>
          </a:bodyPr>
          <a:lstStyle/>
          <a:p>
            <a:pPr algn="just" rtl="0"/>
            <a:r>
              <a:rPr lang="en-US" dirty="0" smtClean="0"/>
              <a:t>Disease of the seminal vesicles may lead to </a:t>
            </a:r>
            <a:r>
              <a:rPr lang="en-US" dirty="0" err="1" smtClean="0"/>
              <a:t>haemospermia</a:t>
            </a:r>
            <a:r>
              <a:rPr lang="en-US" dirty="0" smtClean="0"/>
              <a:t>. </a:t>
            </a:r>
          </a:p>
          <a:p>
            <a:pPr algn="just" rtl="0"/>
            <a:r>
              <a:rPr lang="en-US" dirty="0" smtClean="0"/>
              <a:t>Females may develop </a:t>
            </a:r>
            <a:r>
              <a:rPr lang="en-US" dirty="0" err="1" smtClean="0"/>
              <a:t>schistosomal</a:t>
            </a:r>
            <a:r>
              <a:rPr lang="en-US" dirty="0" smtClean="0"/>
              <a:t> </a:t>
            </a:r>
            <a:r>
              <a:rPr lang="en-US" dirty="0" err="1" smtClean="0"/>
              <a:t>papillomas</a:t>
            </a:r>
            <a:r>
              <a:rPr lang="en-US" dirty="0" smtClean="0"/>
              <a:t> of the vulva, and </a:t>
            </a:r>
            <a:r>
              <a:rPr lang="en-US" dirty="0" err="1" smtClean="0"/>
              <a:t>schistosomal</a:t>
            </a:r>
            <a:r>
              <a:rPr lang="en-US" dirty="0" smtClean="0"/>
              <a:t> lesions of the cervix may be mistaken for cancer.</a:t>
            </a:r>
          </a:p>
          <a:p>
            <a:pPr algn="just" rtl="0"/>
            <a:r>
              <a:rPr lang="en-US" dirty="0" smtClean="0"/>
              <a:t>Intestinal symptoms may follow involvement of the bowel wall. </a:t>
            </a:r>
          </a:p>
          <a:p>
            <a:pPr algn="just" rtl="0"/>
            <a:r>
              <a:rPr lang="en-US" dirty="0" smtClean="0"/>
              <a:t>Ectopic worms cause skin or spinal cord lesions.</a:t>
            </a:r>
            <a:endParaRPr lang="ar-IQ"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severity of </a:t>
            </a:r>
            <a:r>
              <a:rPr lang="en-US" i="1" dirty="0" smtClean="0"/>
              <a:t>S. </a:t>
            </a:r>
            <a:r>
              <a:rPr lang="en-US" i="1" dirty="0" err="1" smtClean="0"/>
              <a:t>haematobium</a:t>
            </a:r>
            <a:r>
              <a:rPr lang="en-US" i="1" dirty="0" smtClean="0"/>
              <a:t> </a:t>
            </a:r>
            <a:r>
              <a:rPr lang="en-US" dirty="0" smtClean="0"/>
              <a:t>infection</a:t>
            </a:r>
            <a:r>
              <a:rPr lang="en-US" i="1" dirty="0" smtClean="0"/>
              <a:t> </a:t>
            </a:r>
            <a:r>
              <a:rPr lang="en-US" dirty="0" smtClean="0"/>
              <a:t>varies</a:t>
            </a:r>
            <a:r>
              <a:rPr lang="en-US" i="1" dirty="0" smtClean="0"/>
              <a:t> </a:t>
            </a:r>
            <a:r>
              <a:rPr lang="en-US" dirty="0" smtClean="0"/>
              <a:t>greatly, and many with a light infection are asymptomatic.</a:t>
            </a:r>
          </a:p>
          <a:p>
            <a:pPr algn="just" rtl="0"/>
            <a:r>
              <a:rPr lang="en-US" dirty="0" smtClean="0"/>
              <a:t>However, as adult worms can live for 20 years or more and lesions may progress, these patients should always be treated.</a:t>
            </a:r>
            <a:endParaRPr lang="ar-IQ"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t>Schistosoma</a:t>
            </a:r>
            <a:r>
              <a:rPr lang="en-US" i="1" dirty="0" smtClean="0"/>
              <a:t> </a:t>
            </a:r>
            <a:r>
              <a:rPr lang="en-US" i="1" dirty="0" err="1" smtClean="0"/>
              <a:t>mansoni</a:t>
            </a:r>
            <a:r>
              <a:rPr lang="en-US" i="1" dirty="0" smtClean="0"/>
              <a:t>:</a:t>
            </a:r>
            <a:endParaRPr lang="ar-IQ" dirty="0"/>
          </a:p>
        </p:txBody>
      </p:sp>
      <p:sp>
        <p:nvSpPr>
          <p:cNvPr id="3" name="عنصر نائب للمحتوى 2"/>
          <p:cNvSpPr>
            <a:spLocks noGrp="1"/>
          </p:cNvSpPr>
          <p:nvPr>
            <p:ph sz="quarter" idx="1"/>
          </p:nvPr>
        </p:nvSpPr>
        <p:spPr/>
        <p:txBody>
          <a:bodyPr>
            <a:normAutofit/>
          </a:bodyPr>
          <a:lstStyle/>
          <a:p>
            <a:pPr algn="just" rtl="0"/>
            <a:r>
              <a:rPr lang="en-US" i="1" dirty="0" smtClean="0"/>
              <a:t>S. </a:t>
            </a:r>
            <a:r>
              <a:rPr lang="en-US" i="1" dirty="0" err="1" smtClean="0"/>
              <a:t>mansoni</a:t>
            </a:r>
            <a:r>
              <a:rPr lang="en-US" i="1" dirty="0" smtClean="0"/>
              <a:t> </a:t>
            </a:r>
            <a:r>
              <a:rPr lang="en-US" dirty="0" smtClean="0"/>
              <a:t>is endemic throughout Africa, the Middle East, Venezuela, Brazil and the Caribbean.</a:t>
            </a:r>
          </a:p>
          <a:p>
            <a:pPr algn="just" rtl="0"/>
            <a:r>
              <a:rPr lang="en-US" dirty="0" smtClean="0"/>
              <a:t>Characteristic symptoms begin 2 months or more after infection. </a:t>
            </a:r>
          </a:p>
          <a:p>
            <a:pPr algn="just" rtl="0"/>
            <a:r>
              <a:rPr lang="en-US" dirty="0" smtClean="0"/>
              <a:t>They may be slight, no more than malaise, or consist of abdominal pain and frequent stools which contain blood-stained mucus.</a:t>
            </a:r>
            <a:endParaRPr lang="ar-IQ"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76406"/>
            <a:ext cx="8153400" cy="4495800"/>
          </a:xfrm>
        </p:spPr>
        <p:txBody>
          <a:bodyPr>
            <a:normAutofit/>
          </a:bodyPr>
          <a:lstStyle/>
          <a:p>
            <a:pPr algn="just" rtl="0"/>
            <a:r>
              <a:rPr lang="en-US" dirty="0" smtClean="0"/>
              <a:t>With severe advanced disease, increased discomfort from rectal polyps may be experienced. </a:t>
            </a:r>
          </a:p>
          <a:p>
            <a:pPr algn="just" rtl="0"/>
            <a:r>
              <a:rPr lang="en-US" dirty="0" smtClean="0"/>
              <a:t>The early </a:t>
            </a:r>
            <a:r>
              <a:rPr lang="en-US" dirty="0" err="1" smtClean="0"/>
              <a:t>hepatomegaly</a:t>
            </a:r>
            <a:r>
              <a:rPr lang="en-US" dirty="0" smtClean="0"/>
              <a:t> is reversible, but portal hypertension may cause massive </a:t>
            </a:r>
            <a:r>
              <a:rPr lang="en-US" dirty="0" err="1" smtClean="0"/>
              <a:t>splenomegaly</a:t>
            </a:r>
            <a:r>
              <a:rPr lang="en-US" dirty="0" smtClean="0"/>
              <a:t>, fatal </a:t>
            </a:r>
            <a:r>
              <a:rPr lang="en-US" dirty="0" err="1" smtClean="0"/>
              <a:t>haematemesis</a:t>
            </a:r>
            <a:r>
              <a:rPr lang="en-US" dirty="0" smtClean="0"/>
              <a:t> from </a:t>
            </a:r>
            <a:r>
              <a:rPr lang="en-US" dirty="0" err="1" smtClean="0"/>
              <a:t>oesophageal</a:t>
            </a:r>
            <a:r>
              <a:rPr lang="en-US" dirty="0" smtClean="0"/>
              <a:t> </a:t>
            </a:r>
            <a:r>
              <a:rPr lang="en-US" dirty="0" err="1" smtClean="0"/>
              <a:t>varices</a:t>
            </a:r>
            <a:r>
              <a:rPr lang="en-US" dirty="0" smtClean="0"/>
              <a:t>, or progressive </a:t>
            </a:r>
            <a:r>
              <a:rPr lang="en-US" dirty="0" err="1" smtClean="0"/>
              <a:t>ascites</a:t>
            </a:r>
            <a:r>
              <a:rPr lang="en-US" dirty="0" smtClean="0"/>
              <a:t>.</a:t>
            </a:r>
          </a:p>
          <a:p>
            <a:pPr algn="just" rtl="0"/>
            <a:r>
              <a:rPr lang="en-US" dirty="0" smtClean="0"/>
              <a:t>Liver function is initially preserved because the pathology is fibrotic rather than cirrhotic.</a:t>
            </a:r>
            <a:endParaRPr lang="ar-IQ"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smtClean="0"/>
              <a:t>S. </a:t>
            </a:r>
            <a:r>
              <a:rPr lang="en-US" i="1" dirty="0" err="1" smtClean="0"/>
              <a:t>mansoni</a:t>
            </a:r>
            <a:r>
              <a:rPr lang="en-US" i="1" dirty="0" smtClean="0"/>
              <a:t> </a:t>
            </a:r>
            <a:r>
              <a:rPr lang="en-US" dirty="0" smtClean="0"/>
              <a:t>and other </a:t>
            </a:r>
            <a:r>
              <a:rPr lang="en-US" i="1" dirty="0" err="1" smtClean="0"/>
              <a:t>schistosoma</a:t>
            </a:r>
            <a:r>
              <a:rPr lang="en-US" i="1" dirty="0" smtClean="0"/>
              <a:t> </a:t>
            </a:r>
            <a:r>
              <a:rPr lang="en-US" dirty="0" smtClean="0"/>
              <a:t>infections</a:t>
            </a:r>
            <a:r>
              <a:rPr lang="en-US" i="1" dirty="0" smtClean="0"/>
              <a:t> </a:t>
            </a:r>
            <a:r>
              <a:rPr lang="en-US" dirty="0" smtClean="0"/>
              <a:t>predispose to the carriage of </a:t>
            </a:r>
            <a:r>
              <a:rPr lang="en-US" i="1" dirty="0" smtClean="0"/>
              <a:t>Salmonella, </a:t>
            </a:r>
            <a:r>
              <a:rPr lang="en-US" dirty="0" smtClean="0"/>
              <a:t>in part because Salmonella may attach to the </a:t>
            </a:r>
            <a:r>
              <a:rPr lang="en-US" dirty="0" err="1" smtClean="0"/>
              <a:t>schistosomes</a:t>
            </a:r>
            <a:r>
              <a:rPr lang="en-US" dirty="0" smtClean="0"/>
              <a:t> and in part because shared antigens on </a:t>
            </a:r>
            <a:r>
              <a:rPr lang="en-US" dirty="0" err="1" smtClean="0"/>
              <a:t>schistosomes</a:t>
            </a:r>
            <a:r>
              <a:rPr lang="en-US" dirty="0" smtClean="0"/>
              <a:t> may induce immunological tolerance to </a:t>
            </a:r>
            <a:r>
              <a:rPr lang="en-US" i="1" dirty="0" smtClean="0"/>
              <a:t>Salmonella.</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Strongyloidiasis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i="1" dirty="0" err="1" smtClean="0"/>
              <a:t>Strongyloides</a:t>
            </a:r>
            <a:r>
              <a:rPr lang="en-US" i="1" dirty="0" smtClean="0"/>
              <a:t> </a:t>
            </a:r>
            <a:r>
              <a:rPr lang="en-US" i="1" dirty="0" err="1" smtClean="0"/>
              <a:t>stercoralis</a:t>
            </a:r>
            <a:r>
              <a:rPr lang="en-US" i="1" dirty="0" smtClean="0"/>
              <a:t> </a:t>
            </a:r>
            <a:r>
              <a:rPr lang="en-US" dirty="0" smtClean="0"/>
              <a:t>is a very small nematode (2 mm × 0.4 mm) which </a:t>
            </a:r>
            <a:r>
              <a:rPr lang="en-US" dirty="0" err="1" smtClean="0"/>
              <a:t>parasitises</a:t>
            </a:r>
            <a:r>
              <a:rPr lang="en-US" dirty="0" smtClean="0"/>
              <a:t> the mucosa of the upper part of the small intestine, often in large numbers, causing persistent </a:t>
            </a:r>
            <a:r>
              <a:rPr lang="en-US" dirty="0" err="1" smtClean="0"/>
              <a:t>eosinophilia</a:t>
            </a:r>
            <a:r>
              <a:rPr lang="en-US" dirty="0" smtClean="0"/>
              <a:t>. </a:t>
            </a:r>
          </a:p>
          <a:p>
            <a:pPr algn="just" rtl="0"/>
            <a:r>
              <a:rPr lang="en-US" dirty="0" smtClean="0"/>
              <a:t>The eggs hatch in the bowel but only larvae are passed in the </a:t>
            </a:r>
            <a:r>
              <a:rPr lang="en-US" dirty="0" err="1" smtClean="0"/>
              <a:t>faeces</a:t>
            </a:r>
            <a:r>
              <a:rPr lang="en-US" dirty="0" smtClean="0"/>
              <a:t>. </a:t>
            </a:r>
          </a:p>
          <a:p>
            <a:pPr algn="just" rtl="0"/>
            <a:r>
              <a:rPr lang="en-US" dirty="0" smtClean="0"/>
              <a:t>In moist soil they </a:t>
            </a:r>
            <a:r>
              <a:rPr lang="en-US" dirty="0" err="1" smtClean="0"/>
              <a:t>moult</a:t>
            </a:r>
            <a:r>
              <a:rPr lang="en-US" dirty="0" smtClean="0"/>
              <a:t> and become the infective </a:t>
            </a:r>
            <a:r>
              <a:rPr lang="en-US" dirty="0" err="1" smtClean="0"/>
              <a:t>filariform</a:t>
            </a:r>
            <a:r>
              <a:rPr lang="en-US" dirty="0" smtClean="0"/>
              <a:t> larvae.</a:t>
            </a:r>
            <a:endParaRPr lang="ar-IQ"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i="1" dirty="0" err="1" smtClean="0"/>
              <a:t>Schistosoma</a:t>
            </a:r>
            <a:r>
              <a:rPr lang="en-US" sz="3600" i="1" dirty="0" smtClean="0"/>
              <a:t> </a:t>
            </a:r>
            <a:r>
              <a:rPr lang="en-US" sz="3600" i="1" dirty="0" err="1" smtClean="0"/>
              <a:t>japonicum</a:t>
            </a:r>
            <a:r>
              <a:rPr lang="en-US" sz="3600" i="1" dirty="0" smtClean="0"/>
              <a:t>, S. </a:t>
            </a:r>
            <a:r>
              <a:rPr lang="en-US" sz="3600" i="1" dirty="0" err="1" smtClean="0"/>
              <a:t>mekongi</a:t>
            </a:r>
            <a:r>
              <a:rPr lang="en-US" sz="3600" i="1" dirty="0" smtClean="0"/>
              <a:t> </a:t>
            </a:r>
            <a:r>
              <a:rPr lang="en-US" sz="3600" dirty="0" smtClean="0"/>
              <a:t>and</a:t>
            </a:r>
            <a:r>
              <a:rPr lang="en-US" sz="3600" i="1" dirty="0" smtClean="0"/>
              <a:t> S. </a:t>
            </a:r>
            <a:r>
              <a:rPr lang="en-US" sz="3600" i="1" dirty="0" err="1" smtClean="0"/>
              <a:t>intercalatum</a:t>
            </a:r>
            <a:r>
              <a:rPr lang="en-US" sz="3600" i="1" dirty="0" smtClean="0"/>
              <a:t>:</a:t>
            </a:r>
            <a:endParaRPr lang="ar-IQ" sz="3600" dirty="0"/>
          </a:p>
        </p:txBody>
      </p:sp>
      <p:sp>
        <p:nvSpPr>
          <p:cNvPr id="3" name="عنصر نائب للمحتوى 2"/>
          <p:cNvSpPr>
            <a:spLocks noGrp="1"/>
          </p:cNvSpPr>
          <p:nvPr>
            <p:ph sz="quarter" idx="1"/>
          </p:nvPr>
        </p:nvSpPr>
        <p:spPr/>
        <p:txBody>
          <a:bodyPr>
            <a:normAutofit/>
          </a:bodyPr>
          <a:lstStyle/>
          <a:p>
            <a:pPr algn="just" rtl="0"/>
            <a:r>
              <a:rPr lang="en-US" dirty="0" smtClean="0"/>
              <a:t>In addition to humans, the adult worm of </a:t>
            </a:r>
            <a:r>
              <a:rPr lang="en-US" i="1" dirty="0" smtClean="0"/>
              <a:t>S. </a:t>
            </a:r>
            <a:r>
              <a:rPr lang="en-US" i="1" dirty="0" err="1" smtClean="0"/>
              <a:t>japonicum</a:t>
            </a:r>
            <a:r>
              <a:rPr lang="en-US" i="1" dirty="0" smtClean="0"/>
              <a:t> </a:t>
            </a:r>
            <a:r>
              <a:rPr lang="en-US" dirty="0" smtClean="0"/>
              <a:t>infects the dog, rat, field mouse, water buffalo, ox, cat, pig, horse and sheep. </a:t>
            </a:r>
          </a:p>
          <a:p>
            <a:pPr algn="just" rtl="0"/>
            <a:r>
              <a:rPr lang="en-US" dirty="0" smtClean="0"/>
              <a:t>Although other </a:t>
            </a:r>
            <a:r>
              <a:rPr lang="en-US" i="1" dirty="0" err="1" smtClean="0"/>
              <a:t>Schistosoma</a:t>
            </a:r>
            <a:r>
              <a:rPr lang="en-US" i="1" dirty="0" smtClean="0"/>
              <a:t> </a:t>
            </a:r>
            <a:r>
              <a:rPr lang="en-US" dirty="0" smtClean="0"/>
              <a:t>spp. Can infect species other than humans, the non-human reservoir seems to be particularly important in transmission for </a:t>
            </a:r>
            <a:r>
              <a:rPr lang="en-US" i="1" dirty="0" smtClean="0"/>
              <a:t>S. </a:t>
            </a:r>
            <a:r>
              <a:rPr lang="en-US" i="1" dirty="0" err="1" smtClean="0"/>
              <a:t>japonicum</a:t>
            </a:r>
            <a:r>
              <a:rPr lang="en-US" i="1" dirty="0" smtClean="0"/>
              <a:t> </a:t>
            </a:r>
            <a:r>
              <a:rPr lang="en-US" dirty="0" smtClean="0"/>
              <a:t>but not for </a:t>
            </a:r>
            <a:r>
              <a:rPr lang="en-US" i="1" dirty="0" smtClean="0"/>
              <a:t>S. </a:t>
            </a:r>
            <a:r>
              <a:rPr lang="en-US" i="1" dirty="0" err="1" smtClean="0"/>
              <a:t>haematobium</a:t>
            </a:r>
            <a:r>
              <a:rPr lang="en-US" i="1" dirty="0" smtClean="0"/>
              <a:t>  </a:t>
            </a:r>
            <a:r>
              <a:rPr lang="en-US" dirty="0" smtClean="0"/>
              <a:t>or</a:t>
            </a:r>
            <a:r>
              <a:rPr lang="en-US" i="1" dirty="0" smtClean="0"/>
              <a:t> S. </a:t>
            </a:r>
            <a:r>
              <a:rPr lang="en-US" i="1" dirty="0" err="1" smtClean="0"/>
              <a:t>mansoni</a:t>
            </a:r>
            <a:r>
              <a:rPr lang="en-US" i="1" dirty="0" smtClean="0"/>
              <a:t>.</a:t>
            </a:r>
            <a:endParaRPr lang="ar-IQ"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i="1" dirty="0" smtClean="0"/>
              <a:t>S. </a:t>
            </a:r>
            <a:r>
              <a:rPr lang="en-US" i="1" dirty="0" err="1" smtClean="0"/>
              <a:t>japonicum</a:t>
            </a:r>
            <a:r>
              <a:rPr lang="en-US" i="1" dirty="0" smtClean="0"/>
              <a:t> </a:t>
            </a:r>
            <a:r>
              <a:rPr lang="en-US" dirty="0" smtClean="0"/>
              <a:t>is prevalent in the Yellow River and Yangtze–Jiang basins in China, where the infection is a major public health problem. It also has a focal distribution in the Philippines, Indonesia and Thailand. </a:t>
            </a:r>
          </a:p>
          <a:p>
            <a:pPr algn="just" rtl="0"/>
            <a:r>
              <a:rPr lang="en-US" dirty="0" smtClean="0"/>
              <a:t>The related </a:t>
            </a:r>
            <a:r>
              <a:rPr lang="en-US" i="1" dirty="0" smtClean="0"/>
              <a:t>S. </a:t>
            </a:r>
            <a:r>
              <a:rPr lang="en-US" i="1" dirty="0" err="1" smtClean="0"/>
              <a:t>mekongi</a:t>
            </a:r>
            <a:r>
              <a:rPr lang="en-US" i="1" dirty="0" smtClean="0"/>
              <a:t> </a:t>
            </a:r>
            <a:r>
              <a:rPr lang="en-US" dirty="0" smtClean="0"/>
              <a:t>occurs in Laos, Thailand and Myanmar, and </a:t>
            </a:r>
            <a:r>
              <a:rPr lang="en-US" i="1" dirty="0" smtClean="0"/>
              <a:t>S. </a:t>
            </a:r>
            <a:r>
              <a:rPr lang="en-US" i="1" dirty="0" err="1" smtClean="0"/>
              <a:t>intercalatum</a:t>
            </a:r>
            <a:r>
              <a:rPr lang="en-US" i="1" dirty="0" smtClean="0"/>
              <a:t> </a:t>
            </a:r>
            <a:r>
              <a:rPr lang="en-US" dirty="0" smtClean="0"/>
              <a:t>in West and Central Africa.</a:t>
            </a:r>
            <a:endParaRPr lang="ar-IQ"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pathology of </a:t>
            </a:r>
            <a:r>
              <a:rPr lang="en-US" i="1" dirty="0" smtClean="0"/>
              <a:t>S. </a:t>
            </a:r>
            <a:r>
              <a:rPr lang="en-US" i="1" dirty="0" err="1" smtClean="0"/>
              <a:t>japonicum</a:t>
            </a:r>
            <a:r>
              <a:rPr lang="en-US" i="1" dirty="0" smtClean="0"/>
              <a:t> </a:t>
            </a:r>
            <a:r>
              <a:rPr lang="en-US" dirty="0" smtClean="0"/>
              <a:t>is similar to that of </a:t>
            </a:r>
            <a:r>
              <a:rPr lang="en-US" i="1" dirty="0" smtClean="0"/>
              <a:t>S. </a:t>
            </a:r>
            <a:r>
              <a:rPr lang="en-US" i="1" dirty="0" err="1" smtClean="0"/>
              <a:t>mansoni</a:t>
            </a:r>
            <a:r>
              <a:rPr lang="en-US" i="1" dirty="0" smtClean="0"/>
              <a:t>, </a:t>
            </a:r>
            <a:r>
              <a:rPr lang="en-US" dirty="0" smtClean="0"/>
              <a:t>but as this worm produces more eggs, the lesions tend to be more extensive and widespread. </a:t>
            </a:r>
          </a:p>
          <a:p>
            <a:pPr algn="just" rtl="0"/>
            <a:r>
              <a:rPr lang="en-US" dirty="0" smtClean="0"/>
              <a:t>The clinical features resemble those of severe infection with </a:t>
            </a:r>
            <a:r>
              <a:rPr lang="en-US" i="1" dirty="0" smtClean="0"/>
              <a:t>S. </a:t>
            </a:r>
            <a:r>
              <a:rPr lang="en-US" i="1" dirty="0" err="1" smtClean="0"/>
              <a:t>mansoni</a:t>
            </a:r>
            <a:r>
              <a:rPr lang="en-US" i="1" dirty="0" smtClean="0"/>
              <a:t>, </a:t>
            </a:r>
            <a:r>
              <a:rPr lang="en-US" dirty="0" smtClean="0"/>
              <a:t>with added neurological features.</a:t>
            </a:r>
            <a:endParaRPr lang="ar-IQ"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small and large bowel may be affected, and hepatic fibrosis with </a:t>
            </a:r>
            <a:r>
              <a:rPr lang="en-US" dirty="0" err="1" smtClean="0"/>
              <a:t>splenic</a:t>
            </a:r>
            <a:r>
              <a:rPr lang="en-US" dirty="0" smtClean="0"/>
              <a:t> enlargement is usual. </a:t>
            </a:r>
          </a:p>
          <a:p>
            <a:pPr algn="just" rtl="0"/>
            <a:r>
              <a:rPr lang="en-US" dirty="0" smtClean="0"/>
              <a:t>Deposition of eggs or worms in the CNS, especially in the brain or spinal cord, causes symptoms in about 5% of infections, notably epilepsy, blindness, </a:t>
            </a:r>
            <a:r>
              <a:rPr lang="en-US" dirty="0" err="1" smtClean="0"/>
              <a:t>hemiplegia</a:t>
            </a:r>
            <a:r>
              <a:rPr lang="en-US" dirty="0" smtClean="0"/>
              <a:t> or paraplegia.</a:t>
            </a:r>
            <a:endParaRPr lang="ar-IQ"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lstStyle/>
          <a:p>
            <a:pPr algn="just" rtl="0"/>
            <a:r>
              <a:rPr lang="en-US" dirty="0" smtClean="0"/>
              <a:t>There is marked </a:t>
            </a:r>
            <a:r>
              <a:rPr lang="en-US" dirty="0" err="1" smtClean="0"/>
              <a:t>eosinophilia</a:t>
            </a:r>
            <a:r>
              <a:rPr lang="en-US" dirty="0" smtClean="0"/>
              <a:t>. </a:t>
            </a:r>
            <a:endParaRPr lang="en-US" dirty="0" smtClean="0"/>
          </a:p>
          <a:p>
            <a:pPr algn="just" rtl="0"/>
            <a:r>
              <a:rPr lang="en-US" dirty="0" smtClean="0"/>
              <a:t>Serological </a:t>
            </a:r>
            <a:r>
              <a:rPr lang="en-US" dirty="0" smtClean="0"/>
              <a:t>tests (</a:t>
            </a:r>
            <a:r>
              <a:rPr lang="en-US" dirty="0" smtClean="0"/>
              <a:t>ELISA) are </a:t>
            </a:r>
            <a:r>
              <a:rPr lang="en-US" dirty="0" smtClean="0"/>
              <a:t>useful as screening tests but remain positive </a:t>
            </a:r>
            <a:r>
              <a:rPr lang="en-US" dirty="0" smtClean="0"/>
              <a:t>after chemotherapeutic </a:t>
            </a:r>
            <a:r>
              <a:rPr lang="en-US" dirty="0" smtClean="0"/>
              <a:t>cure.</a:t>
            </a:r>
            <a:endParaRPr lang="ar-IQ"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quarter" idx="1"/>
          </p:nvPr>
        </p:nvSpPr>
        <p:spPr/>
        <p:txBody>
          <a:bodyPr>
            <a:normAutofit lnSpcReduction="10000"/>
          </a:bodyPr>
          <a:lstStyle/>
          <a:p>
            <a:pPr algn="just" rtl="0"/>
            <a:r>
              <a:rPr lang="en-US" dirty="0" smtClean="0"/>
              <a:t>In </a:t>
            </a:r>
            <a:r>
              <a:rPr lang="en-US" i="1" dirty="0" smtClean="0"/>
              <a:t>S. </a:t>
            </a:r>
            <a:r>
              <a:rPr lang="en-US" i="1" dirty="0" err="1" smtClean="0"/>
              <a:t>haematobium</a:t>
            </a:r>
            <a:r>
              <a:rPr lang="en-US" i="1" dirty="0" smtClean="0"/>
              <a:t> </a:t>
            </a:r>
            <a:r>
              <a:rPr lang="en-US" dirty="0" smtClean="0"/>
              <a:t>infection, dipstick urine </a:t>
            </a:r>
            <a:r>
              <a:rPr lang="en-US" dirty="0" smtClean="0"/>
              <a:t>testing shows </a:t>
            </a:r>
            <a:r>
              <a:rPr lang="en-US" dirty="0" smtClean="0"/>
              <a:t>blood and albumin. The eggs can be </a:t>
            </a:r>
            <a:r>
              <a:rPr lang="en-US" dirty="0" smtClean="0"/>
              <a:t>found by </a:t>
            </a:r>
            <a:r>
              <a:rPr lang="en-US" dirty="0" smtClean="0"/>
              <a:t>microscopic examination of the centrifuged </a:t>
            </a:r>
            <a:r>
              <a:rPr lang="en-US" dirty="0" smtClean="0"/>
              <a:t>deposit of </a:t>
            </a:r>
            <a:r>
              <a:rPr lang="en-US" dirty="0" smtClean="0"/>
              <a:t>terminal stream </a:t>
            </a:r>
            <a:r>
              <a:rPr lang="en-US" dirty="0" smtClean="0"/>
              <a:t>urine.</a:t>
            </a:r>
            <a:endParaRPr lang="ar-IQ" dirty="0"/>
          </a:p>
        </p:txBody>
      </p:sp>
      <p:pic>
        <p:nvPicPr>
          <p:cNvPr id="7" name="عنصر نائب للمحتوى 6" descr="f.PNG"/>
          <p:cNvPicPr>
            <a:picLocks noGrp="1" noChangeAspect="1"/>
          </p:cNvPicPr>
          <p:nvPr>
            <p:ph sz="quarter" idx="2"/>
          </p:nvPr>
        </p:nvPicPr>
        <p:blipFill>
          <a:blip r:embed="rId2"/>
          <a:stretch>
            <a:fillRect/>
          </a:stretch>
        </p:blipFill>
        <p:spPr>
          <a:xfrm>
            <a:off x="4643438" y="1714488"/>
            <a:ext cx="4286280" cy="3714776"/>
          </a:xfr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lstStyle/>
          <a:p>
            <a:pPr algn="just" rtl="0"/>
            <a:r>
              <a:rPr lang="en-US" dirty="0" smtClean="0"/>
              <a:t>Ultrasound is </a:t>
            </a:r>
            <a:r>
              <a:rPr lang="en-US" dirty="0" smtClean="0"/>
              <a:t>useful for </a:t>
            </a:r>
            <a:r>
              <a:rPr lang="en-US" dirty="0" smtClean="0"/>
              <a:t>assessing the urinary tract; bladder wall </a:t>
            </a:r>
            <a:r>
              <a:rPr lang="en-US" dirty="0" smtClean="0"/>
              <a:t>thickening, </a:t>
            </a:r>
            <a:r>
              <a:rPr lang="en-US" dirty="0" err="1" smtClean="0"/>
              <a:t>hydronephrosis</a:t>
            </a:r>
            <a:r>
              <a:rPr lang="en-US" dirty="0" smtClean="0"/>
              <a:t> </a:t>
            </a:r>
            <a:r>
              <a:rPr lang="en-US" dirty="0" smtClean="0"/>
              <a:t>and bladder calcification can </a:t>
            </a:r>
            <a:r>
              <a:rPr lang="en-US" dirty="0" smtClean="0"/>
              <a:t>be detected</a:t>
            </a:r>
            <a:r>
              <a:rPr lang="en-US" dirty="0" smtClean="0"/>
              <a:t>. </a:t>
            </a:r>
            <a:endParaRPr lang="en-US" dirty="0" smtClean="0"/>
          </a:p>
          <a:p>
            <a:pPr algn="just" rtl="0"/>
            <a:r>
              <a:rPr lang="en-US" dirty="0" err="1" smtClean="0"/>
              <a:t>Cystoscopy</a:t>
            </a:r>
            <a:r>
              <a:rPr lang="en-US" dirty="0" smtClean="0"/>
              <a:t> </a:t>
            </a:r>
            <a:r>
              <a:rPr lang="en-US" dirty="0" smtClean="0"/>
              <a:t>reveals ‘sandy’ patches, </a:t>
            </a:r>
            <a:r>
              <a:rPr lang="en-US" dirty="0" smtClean="0"/>
              <a:t>bleeding mucosa </a:t>
            </a:r>
            <a:r>
              <a:rPr lang="en-US" dirty="0" smtClean="0"/>
              <a:t>and later distortion.</a:t>
            </a:r>
            <a:endParaRPr lang="ar-IQ"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In a heavy infection with </a:t>
            </a:r>
            <a:r>
              <a:rPr lang="en-US" i="1" dirty="0" smtClean="0"/>
              <a:t>S. </a:t>
            </a:r>
            <a:r>
              <a:rPr lang="en-US" i="1" dirty="0" err="1" smtClean="0"/>
              <a:t>mansoni</a:t>
            </a:r>
            <a:r>
              <a:rPr lang="en-US" i="1" dirty="0" smtClean="0"/>
              <a:t> </a:t>
            </a:r>
            <a:r>
              <a:rPr lang="en-US" dirty="0" smtClean="0"/>
              <a:t>or</a:t>
            </a:r>
            <a:r>
              <a:rPr lang="en-US" i="1" dirty="0" smtClean="0"/>
              <a:t> S. </a:t>
            </a:r>
            <a:r>
              <a:rPr lang="en-US" i="1" dirty="0" err="1" smtClean="0"/>
              <a:t>japonicum</a:t>
            </a:r>
            <a:r>
              <a:rPr lang="en-US" i="1" dirty="0" smtClean="0"/>
              <a:t> </a:t>
            </a:r>
            <a:r>
              <a:rPr lang="en-US" dirty="0" smtClean="0"/>
              <a:t>the </a:t>
            </a:r>
            <a:r>
              <a:rPr lang="en-US" dirty="0" smtClean="0"/>
              <a:t>characteristic egg with its lateral spine can </a:t>
            </a:r>
            <a:r>
              <a:rPr lang="en-US" dirty="0" smtClean="0"/>
              <a:t>usually be </a:t>
            </a:r>
            <a:r>
              <a:rPr lang="en-US" dirty="0" smtClean="0"/>
              <a:t>found in the stool. </a:t>
            </a:r>
            <a:endParaRPr lang="en-US" dirty="0" smtClean="0"/>
          </a:p>
          <a:p>
            <a:pPr algn="just" rtl="0"/>
            <a:r>
              <a:rPr lang="en-US" dirty="0" smtClean="0"/>
              <a:t>When </a:t>
            </a:r>
            <a:r>
              <a:rPr lang="en-US" dirty="0" smtClean="0"/>
              <a:t>the infection is </a:t>
            </a:r>
            <a:r>
              <a:rPr lang="en-US" dirty="0" smtClean="0"/>
              <a:t>light or </a:t>
            </a:r>
            <a:r>
              <a:rPr lang="en-US" dirty="0" smtClean="0"/>
              <a:t>of long duration, a rectal biopsy can be examined.</a:t>
            </a:r>
          </a:p>
          <a:p>
            <a:pPr algn="just" rtl="0"/>
            <a:r>
              <a:rPr lang="en-US" dirty="0" err="1" smtClean="0"/>
              <a:t>Sigmoidoscopy</a:t>
            </a:r>
            <a:r>
              <a:rPr lang="en-US" dirty="0" smtClean="0"/>
              <a:t> may show inflammation or bleeding.</a:t>
            </a:r>
          </a:p>
          <a:p>
            <a:pPr algn="just" rtl="0"/>
            <a:r>
              <a:rPr lang="en-US" dirty="0" smtClean="0"/>
              <a:t>Biopsies should be examined for ova.</a:t>
            </a:r>
            <a:endParaRPr lang="ar-IQ"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The object of specific treatment is to kill the adult </a:t>
            </a:r>
            <a:r>
              <a:rPr lang="en-US" dirty="0" err="1" smtClean="0"/>
              <a:t>schistosomes</a:t>
            </a:r>
            <a:r>
              <a:rPr lang="en-US" dirty="0" smtClean="0"/>
              <a:t> and </a:t>
            </a:r>
            <a:r>
              <a:rPr lang="en-US" dirty="0" smtClean="0"/>
              <a:t>so stop egg-laying. </a:t>
            </a:r>
            <a:endParaRPr lang="en-US" dirty="0" smtClean="0"/>
          </a:p>
          <a:p>
            <a:pPr algn="just" rtl="0"/>
            <a:r>
              <a:rPr lang="en-US" dirty="0" err="1" smtClean="0"/>
              <a:t>Praziquantel</a:t>
            </a:r>
            <a:r>
              <a:rPr lang="en-US" dirty="0" smtClean="0"/>
              <a:t> </a:t>
            </a:r>
            <a:r>
              <a:rPr lang="en-US" dirty="0" smtClean="0"/>
              <a:t>is the </a:t>
            </a:r>
            <a:r>
              <a:rPr lang="en-US" dirty="0" smtClean="0"/>
              <a:t>drug of </a:t>
            </a:r>
            <a:r>
              <a:rPr lang="en-US" dirty="0" smtClean="0"/>
              <a:t>choice for all forms of </a:t>
            </a:r>
            <a:r>
              <a:rPr lang="en-US" dirty="0" err="1" smtClean="0"/>
              <a:t>schistosomiasis</a:t>
            </a:r>
            <a:r>
              <a:rPr lang="en-US" dirty="0" smtClean="0"/>
              <a:t>. The drug </a:t>
            </a:r>
            <a:r>
              <a:rPr lang="en-US" dirty="0" smtClean="0"/>
              <a:t>produces parasitological </a:t>
            </a:r>
            <a:r>
              <a:rPr lang="en-US" dirty="0" smtClean="0"/>
              <a:t>cure in 80% of treated </a:t>
            </a:r>
            <a:r>
              <a:rPr lang="en-US" dirty="0" smtClean="0"/>
              <a:t>individuals and </a:t>
            </a:r>
            <a:r>
              <a:rPr lang="en-US" dirty="0" smtClean="0"/>
              <a:t>over 90% reduction in egg counts in the remainder.</a:t>
            </a:r>
            <a:endParaRPr lang="ar-IQ"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Side-effects are uncommon but include nausea </a:t>
            </a:r>
            <a:r>
              <a:rPr lang="en-US" dirty="0" smtClean="0"/>
              <a:t>and abdominal </a:t>
            </a:r>
            <a:r>
              <a:rPr lang="en-US" dirty="0" smtClean="0"/>
              <a:t>pain. </a:t>
            </a:r>
            <a:endParaRPr lang="en-US" dirty="0" smtClean="0"/>
          </a:p>
          <a:p>
            <a:pPr algn="just" rtl="0"/>
            <a:r>
              <a:rPr lang="en-US" dirty="0" err="1" smtClean="0"/>
              <a:t>Praziquantel</a:t>
            </a:r>
            <a:r>
              <a:rPr lang="en-US" dirty="0" smtClean="0"/>
              <a:t> </a:t>
            </a:r>
            <a:r>
              <a:rPr lang="en-US" dirty="0" smtClean="0"/>
              <a:t>therapy in early </a:t>
            </a:r>
            <a:r>
              <a:rPr lang="en-US" dirty="0" smtClean="0"/>
              <a:t>infection reverses </a:t>
            </a:r>
            <a:r>
              <a:rPr lang="en-US" dirty="0" smtClean="0"/>
              <a:t>pathologies such as </a:t>
            </a:r>
            <a:r>
              <a:rPr lang="en-US" dirty="0" err="1" smtClean="0"/>
              <a:t>hepatomegaly</a:t>
            </a:r>
            <a:r>
              <a:rPr lang="en-US" dirty="0" smtClean="0"/>
              <a:t> and </a:t>
            </a:r>
            <a:r>
              <a:rPr lang="en-US" dirty="0" smtClean="0"/>
              <a:t>bladder wall </a:t>
            </a:r>
            <a:r>
              <a:rPr lang="en-US" dirty="0" smtClean="0"/>
              <a:t>thickening and </a:t>
            </a:r>
            <a:r>
              <a:rPr lang="en-US" dirty="0" err="1" smtClean="0"/>
              <a:t>granulomas</a:t>
            </a:r>
            <a:r>
              <a:rPr lang="en-US" dirty="0" smtClean="0"/>
              <a:t>.</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After penetrating human skin, they undergo a development cycle similar to that of hookworms, except that the female worms burrow into the intestinal mucosa and </a:t>
            </a:r>
            <a:r>
              <a:rPr lang="en-US" dirty="0" err="1" smtClean="0"/>
              <a:t>submucosa</a:t>
            </a:r>
            <a:r>
              <a:rPr lang="en-US" dirty="0" smtClean="0"/>
              <a:t>.</a:t>
            </a:r>
          </a:p>
          <a:p>
            <a:pPr algn="just" rtl="0"/>
            <a:r>
              <a:rPr lang="en-US" dirty="0" smtClean="0"/>
              <a:t>Some larvae in the intestine may develop into </a:t>
            </a:r>
            <a:r>
              <a:rPr lang="en-US" dirty="0" err="1" smtClean="0"/>
              <a:t>filariform</a:t>
            </a:r>
            <a:r>
              <a:rPr lang="en-US" dirty="0" smtClean="0"/>
              <a:t> larvae, which may then penetrate the mucosa or the </a:t>
            </a:r>
            <a:r>
              <a:rPr lang="en-US" dirty="0" err="1" smtClean="0"/>
              <a:t>perianal</a:t>
            </a:r>
            <a:r>
              <a:rPr lang="en-US" dirty="0" smtClean="0"/>
              <a:t> skin and lead to autoinfection and persistent infection.</a:t>
            </a:r>
            <a:endParaRPr lang="ar-IQ"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Surgery may be required to deal with residual </a:t>
            </a:r>
            <a:r>
              <a:rPr lang="en-US" dirty="0" smtClean="0"/>
              <a:t>lesions such </a:t>
            </a:r>
            <a:r>
              <a:rPr lang="en-US" dirty="0" smtClean="0"/>
              <a:t>as </a:t>
            </a:r>
            <a:r>
              <a:rPr lang="en-US" dirty="0" err="1" smtClean="0"/>
              <a:t>ureteric</a:t>
            </a:r>
            <a:r>
              <a:rPr lang="en-US" dirty="0" smtClean="0"/>
              <a:t> stricture, small fibrotic urinary </a:t>
            </a:r>
            <a:r>
              <a:rPr lang="en-US" dirty="0" smtClean="0"/>
              <a:t>bladders, or </a:t>
            </a:r>
            <a:r>
              <a:rPr lang="en-US" dirty="0" err="1" smtClean="0"/>
              <a:t>granulomatous</a:t>
            </a:r>
            <a:r>
              <a:rPr lang="en-US" dirty="0" smtClean="0"/>
              <a:t> masses in the brain or spinal cord.</a:t>
            </a:r>
          </a:p>
          <a:p>
            <a:pPr algn="just" rtl="0"/>
            <a:r>
              <a:rPr lang="en-US" dirty="0" smtClean="0"/>
              <a:t>Removal of rectal </a:t>
            </a:r>
            <a:r>
              <a:rPr lang="en-US" dirty="0" err="1" smtClean="0"/>
              <a:t>papillomas</a:t>
            </a:r>
            <a:r>
              <a:rPr lang="en-US" dirty="0" smtClean="0"/>
              <a:t> by diathermy or by </a:t>
            </a:r>
            <a:r>
              <a:rPr lang="en-US" dirty="0" smtClean="0"/>
              <a:t>other means </a:t>
            </a:r>
            <a:r>
              <a:rPr lang="en-US" dirty="0" smtClean="0"/>
              <a:t>may provide symptomatic relief.</a:t>
            </a:r>
            <a:endParaRPr lang="ar-IQ"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sz="quarter" idx="1"/>
          </p:nvPr>
        </p:nvSpPr>
        <p:spPr>
          <a:xfrm>
            <a:off x="612648" y="1571612"/>
            <a:ext cx="8153400" cy="4495800"/>
          </a:xfrm>
        </p:spPr>
        <p:txBody>
          <a:bodyPr>
            <a:normAutofit/>
          </a:bodyPr>
          <a:lstStyle/>
          <a:p>
            <a:pPr algn="just" rtl="0"/>
            <a:r>
              <a:rPr lang="en-US" dirty="0" smtClean="0"/>
              <a:t>So far no satisfactory single means of controlling </a:t>
            </a:r>
            <a:r>
              <a:rPr lang="en-US" dirty="0" err="1" smtClean="0"/>
              <a:t>schistosomiasis</a:t>
            </a:r>
            <a:r>
              <a:rPr lang="en-US" dirty="0" smtClean="0"/>
              <a:t> has </a:t>
            </a:r>
            <a:r>
              <a:rPr lang="en-US" dirty="0" smtClean="0"/>
              <a:t>been established. </a:t>
            </a:r>
            <a:endParaRPr lang="en-US" dirty="0" smtClean="0"/>
          </a:p>
          <a:p>
            <a:pPr algn="just" rtl="0"/>
            <a:r>
              <a:rPr lang="en-US" dirty="0" smtClean="0"/>
              <a:t>The </a:t>
            </a:r>
            <a:r>
              <a:rPr lang="en-US" dirty="0" smtClean="0"/>
              <a:t>life cycle is </a:t>
            </a:r>
            <a:r>
              <a:rPr lang="en-US" dirty="0" smtClean="0"/>
              <a:t>terminated if </a:t>
            </a:r>
            <a:r>
              <a:rPr lang="en-US" dirty="0" smtClean="0"/>
              <a:t>the ova in urine or </a:t>
            </a:r>
            <a:r>
              <a:rPr lang="en-US" dirty="0" err="1" smtClean="0"/>
              <a:t>faeces</a:t>
            </a:r>
            <a:r>
              <a:rPr lang="en-US" dirty="0" smtClean="0"/>
              <a:t> are not allowed to </a:t>
            </a:r>
            <a:r>
              <a:rPr lang="en-US" dirty="0" smtClean="0"/>
              <a:t>contaminate fresh </a:t>
            </a:r>
            <a:r>
              <a:rPr lang="en-US" dirty="0" smtClean="0"/>
              <a:t>water containing the snail host. </a:t>
            </a:r>
            <a:endParaRPr lang="en-US" dirty="0" smtClean="0"/>
          </a:p>
          <a:p>
            <a:pPr algn="just" rtl="0"/>
            <a:r>
              <a:rPr lang="en-US" dirty="0" smtClean="0"/>
              <a:t>The provision of </a:t>
            </a:r>
            <a:r>
              <a:rPr lang="en-US" dirty="0" smtClean="0"/>
              <a:t>latrines and of a safe water supply, however, </a:t>
            </a:r>
            <a:r>
              <a:rPr lang="en-US" dirty="0" smtClean="0"/>
              <a:t>remains a </a:t>
            </a:r>
            <a:r>
              <a:rPr lang="en-US" dirty="0" smtClean="0"/>
              <a:t>major problem in rural areas throughout the tropics.</a:t>
            </a:r>
            <a:endParaRPr lang="ar-IQ"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Furthermore, </a:t>
            </a:r>
            <a:r>
              <a:rPr lang="en-US" i="1" dirty="0" smtClean="0"/>
              <a:t>S. </a:t>
            </a:r>
            <a:r>
              <a:rPr lang="en-US" i="1" dirty="0" err="1" smtClean="0"/>
              <a:t>japonicum</a:t>
            </a:r>
            <a:r>
              <a:rPr lang="en-US" i="1" dirty="0" smtClean="0"/>
              <a:t> </a:t>
            </a:r>
            <a:r>
              <a:rPr lang="en-US" dirty="0" smtClean="0"/>
              <a:t>has so many hosts </a:t>
            </a:r>
            <a:r>
              <a:rPr lang="en-US" dirty="0" smtClean="0"/>
              <a:t>besides humans </a:t>
            </a:r>
            <a:r>
              <a:rPr lang="en-US" dirty="0" smtClean="0"/>
              <a:t>that latrines would be of little avail. </a:t>
            </a:r>
            <a:endParaRPr lang="en-US" dirty="0" smtClean="0"/>
          </a:p>
          <a:p>
            <a:pPr algn="just" rtl="0"/>
            <a:r>
              <a:rPr lang="en-US" dirty="0" smtClean="0"/>
              <a:t>Annual mass </a:t>
            </a:r>
            <a:r>
              <a:rPr lang="en-US" dirty="0" smtClean="0"/>
              <a:t>treatment of the population helps against </a:t>
            </a:r>
            <a:r>
              <a:rPr lang="en-US" i="1" dirty="0" smtClean="0"/>
              <a:t>S. </a:t>
            </a:r>
            <a:r>
              <a:rPr lang="en-US" i="1" dirty="0" err="1" smtClean="0"/>
              <a:t>haematobium</a:t>
            </a:r>
            <a:r>
              <a:rPr lang="en-US" i="1" dirty="0" smtClean="0"/>
              <a:t> </a:t>
            </a:r>
            <a:r>
              <a:rPr lang="en-US" dirty="0" smtClean="0"/>
              <a:t>and </a:t>
            </a:r>
            <a:r>
              <a:rPr lang="en-US" i="1" dirty="0" smtClean="0"/>
              <a:t>S. </a:t>
            </a:r>
            <a:r>
              <a:rPr lang="en-US" i="1" dirty="0" err="1" smtClean="0"/>
              <a:t>mansoni</a:t>
            </a:r>
            <a:r>
              <a:rPr lang="en-US" i="1" dirty="0" smtClean="0"/>
              <a:t>, </a:t>
            </a:r>
            <a:r>
              <a:rPr lang="en-US" dirty="0" smtClean="0"/>
              <a:t>but this method has so far had </a:t>
            </a:r>
            <a:r>
              <a:rPr lang="en-US" dirty="0" smtClean="0"/>
              <a:t>little success </a:t>
            </a:r>
            <a:r>
              <a:rPr lang="en-US" dirty="0" smtClean="0"/>
              <a:t>with </a:t>
            </a:r>
            <a:r>
              <a:rPr lang="en-US" i="1" dirty="0" smtClean="0"/>
              <a:t>S. </a:t>
            </a:r>
            <a:r>
              <a:rPr lang="en-US" i="1" dirty="0" err="1" smtClean="0"/>
              <a:t>japonicum</a:t>
            </a:r>
            <a:r>
              <a:rPr lang="en-US" i="1" dirty="0" smtClean="0"/>
              <a:t>.</a:t>
            </a:r>
            <a:endParaRPr lang="ar-IQ"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Attack on the </a:t>
            </a:r>
            <a:r>
              <a:rPr lang="en-US" dirty="0" smtClean="0"/>
              <a:t>intermediate host</a:t>
            </a:r>
            <a:r>
              <a:rPr lang="en-US" dirty="0" smtClean="0"/>
              <a:t>, the snail, presents many difficulties and has not </a:t>
            </a:r>
            <a:r>
              <a:rPr lang="en-US" dirty="0" smtClean="0"/>
              <a:t>on its </a:t>
            </a:r>
            <a:r>
              <a:rPr lang="en-US" dirty="0" smtClean="0"/>
              <a:t>own proved successful on any scale. </a:t>
            </a:r>
            <a:r>
              <a:rPr lang="en-US" dirty="0" smtClean="0"/>
              <a:t>For </a:t>
            </a:r>
            <a:r>
              <a:rPr lang="en-US" dirty="0" smtClean="0"/>
              <a:t>personal </a:t>
            </a:r>
            <a:r>
              <a:rPr lang="en-US" dirty="0" smtClean="0"/>
              <a:t>protection, contact </a:t>
            </a:r>
            <a:r>
              <a:rPr lang="en-US" dirty="0" smtClean="0"/>
              <a:t>with infected water must be avoided.</a:t>
            </a:r>
            <a:endParaRPr lang="ar-IQ"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Liver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flukes:</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lstStyle/>
          <a:p>
            <a:pPr algn="just" rtl="0"/>
            <a:r>
              <a:rPr lang="en-US" dirty="0" smtClean="0"/>
              <a:t>Liver flukes infect at least 20 million people and </a:t>
            </a:r>
            <a:r>
              <a:rPr lang="en-US" dirty="0" smtClean="0"/>
              <a:t>remain an </a:t>
            </a:r>
            <a:r>
              <a:rPr lang="en-US" dirty="0" smtClean="0"/>
              <a:t>important public health problem in many </a:t>
            </a:r>
            <a:r>
              <a:rPr lang="en-US" dirty="0" smtClean="0"/>
              <a:t>endemic areas</a:t>
            </a:r>
            <a:r>
              <a:rPr lang="en-US" dirty="0" smtClean="0"/>
              <a:t>. </a:t>
            </a:r>
            <a:endParaRPr lang="en-US" dirty="0" smtClean="0"/>
          </a:p>
          <a:p>
            <a:pPr algn="just" rtl="0"/>
            <a:r>
              <a:rPr lang="en-US" dirty="0" smtClean="0"/>
              <a:t>They </a:t>
            </a:r>
            <a:r>
              <a:rPr lang="en-US" dirty="0" smtClean="0"/>
              <a:t>are associated with abdominal pain, </a:t>
            </a:r>
            <a:r>
              <a:rPr lang="en-US" dirty="0" err="1" smtClean="0"/>
              <a:t>hepatomegaly</a:t>
            </a:r>
            <a:r>
              <a:rPr lang="en-US" dirty="0" smtClean="0"/>
              <a:t> and </a:t>
            </a:r>
            <a:r>
              <a:rPr lang="en-US" dirty="0" smtClean="0"/>
              <a:t>relapsing </a:t>
            </a:r>
            <a:r>
              <a:rPr lang="en-US" dirty="0" err="1" smtClean="0"/>
              <a:t>cholangitis</a:t>
            </a:r>
            <a:r>
              <a:rPr lang="en-US" dirty="0" smtClean="0"/>
              <a:t>. </a:t>
            </a:r>
            <a:endParaRPr lang="en-US" dirty="0" smtClean="0"/>
          </a:p>
          <a:p>
            <a:pPr algn="just" rtl="0"/>
            <a:r>
              <a:rPr lang="en-US" i="1" dirty="0" err="1" smtClean="0"/>
              <a:t>Clonorchis</a:t>
            </a:r>
            <a:r>
              <a:rPr lang="en-US" i="1" dirty="0" smtClean="0"/>
              <a:t> </a:t>
            </a:r>
            <a:r>
              <a:rPr lang="en-US" i="1" dirty="0" err="1" smtClean="0"/>
              <a:t>sinensis</a:t>
            </a:r>
            <a:r>
              <a:rPr lang="en-US" i="1" dirty="0" smtClean="0"/>
              <a:t> </a:t>
            </a:r>
            <a:r>
              <a:rPr lang="en-US" dirty="0" smtClean="0"/>
              <a:t>is a </a:t>
            </a:r>
            <a:r>
              <a:rPr lang="en-US" dirty="0" smtClean="0"/>
              <a:t>major </a:t>
            </a:r>
            <a:r>
              <a:rPr lang="en-US" dirty="0" err="1" smtClean="0"/>
              <a:t>aetiological</a:t>
            </a:r>
            <a:r>
              <a:rPr lang="en-US" dirty="0" smtClean="0"/>
              <a:t> agent of bile duct cancer.</a:t>
            </a:r>
            <a:endParaRPr lang="ar-IQ"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a:t>
            </a:r>
            <a:r>
              <a:rPr lang="en-US" dirty="0" smtClean="0"/>
              <a:t>three major </a:t>
            </a:r>
            <a:r>
              <a:rPr lang="en-US" dirty="0" smtClean="0"/>
              <a:t>liver flukes have similar life cycles and </a:t>
            </a:r>
            <a:r>
              <a:rPr lang="en-US" dirty="0" smtClean="0"/>
              <a:t>pathologies.</a:t>
            </a:r>
            <a:endParaRPr lang="en-US" dirty="0" smtClean="0"/>
          </a:p>
          <a:p>
            <a:pPr algn="just" rtl="0"/>
            <a:r>
              <a:rPr lang="en-US" dirty="0" smtClean="0"/>
              <a:t>Other flukes of medical importance include lung </a:t>
            </a:r>
            <a:r>
              <a:rPr lang="en-US" dirty="0" smtClean="0"/>
              <a:t>and intestinal </a:t>
            </a:r>
            <a:r>
              <a:rPr lang="en-US" dirty="0" smtClean="0"/>
              <a:t>flukes</a:t>
            </a:r>
            <a:endParaRPr lang="ar-IQ"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v.PNG"/>
          <p:cNvPicPr>
            <a:picLocks noGrp="1" noChangeAspect="1"/>
          </p:cNvPicPr>
          <p:nvPr>
            <p:ph sz="quarter" idx="1"/>
          </p:nvPr>
        </p:nvPicPr>
        <p:blipFill>
          <a:blip r:embed="rId2"/>
          <a:stretch>
            <a:fillRect/>
          </a:stretch>
        </p:blipFill>
        <p:spPr>
          <a:xfrm>
            <a:off x="71439" y="1528762"/>
            <a:ext cx="9001155" cy="4972072"/>
          </a:xfrm>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scene3d>
            <a:camera prst="orthographicFront">
              <a:rot lat="0" lon="0" rev="0"/>
            </a:camera>
            <a:lightRig rig="contrasting" dir="t">
              <a:rot lat="0" lon="0" rev="7800000"/>
            </a:lightRig>
          </a:scene3d>
          <a:sp3d>
            <a:bevelT w="139700" h="139700"/>
          </a:sp3d>
        </p:spPr>
        <p:style>
          <a:lnRef idx="0">
            <a:scrgbClr r="0" g="0" b="0"/>
          </a:lnRef>
          <a:fillRef idx="1001">
            <a:schemeClr val="lt2"/>
          </a:fillRef>
          <a:effectRef idx="0">
            <a:scrgbClr r="0" g="0" b="0"/>
          </a:effectRef>
          <a:fontRef idx="major"/>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Cestodes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(tapeworms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lstStyle/>
          <a:p>
            <a:pPr algn="just" rtl="0"/>
            <a:r>
              <a:rPr lang="en-US" dirty="0" err="1" smtClean="0"/>
              <a:t>Cestodes</a:t>
            </a:r>
            <a:r>
              <a:rPr lang="en-US" dirty="0" smtClean="0"/>
              <a:t> are ribbon-shaped worms which inhabit </a:t>
            </a:r>
            <a:r>
              <a:rPr lang="en-US" dirty="0" smtClean="0"/>
              <a:t>the intestinal </a:t>
            </a:r>
            <a:r>
              <a:rPr lang="en-US" dirty="0" smtClean="0"/>
              <a:t>tract. </a:t>
            </a:r>
            <a:endParaRPr lang="en-US" dirty="0" smtClean="0"/>
          </a:p>
          <a:p>
            <a:pPr algn="just" rtl="0"/>
            <a:r>
              <a:rPr lang="en-US" dirty="0" smtClean="0"/>
              <a:t>They </a:t>
            </a:r>
            <a:r>
              <a:rPr lang="en-US" dirty="0" smtClean="0"/>
              <a:t>have no alimentary system </a:t>
            </a:r>
            <a:r>
              <a:rPr lang="en-US" dirty="0" smtClean="0"/>
              <a:t>and absorb </a:t>
            </a:r>
            <a:r>
              <a:rPr lang="en-US" dirty="0" smtClean="0"/>
              <a:t>nutrients through the </a:t>
            </a:r>
            <a:r>
              <a:rPr lang="en-US" dirty="0" err="1" smtClean="0"/>
              <a:t>tegumental</a:t>
            </a:r>
            <a:r>
              <a:rPr lang="en-US" dirty="0" smtClean="0"/>
              <a:t> surface. </a:t>
            </a:r>
            <a:endParaRPr lang="en-US" dirty="0" smtClean="0"/>
          </a:p>
          <a:p>
            <a:pPr algn="just" rtl="0"/>
            <a:r>
              <a:rPr lang="en-US" dirty="0" smtClean="0"/>
              <a:t>The anterior </a:t>
            </a:r>
            <a:r>
              <a:rPr lang="en-US" dirty="0" smtClean="0"/>
              <a:t>end, or </a:t>
            </a:r>
            <a:r>
              <a:rPr lang="en-US" dirty="0" err="1" smtClean="0"/>
              <a:t>scolex</a:t>
            </a:r>
            <a:r>
              <a:rPr lang="en-US" dirty="0" smtClean="0"/>
              <a:t>, has suckers for attaching to </a:t>
            </a:r>
            <a:r>
              <a:rPr lang="en-US" dirty="0" smtClean="0"/>
              <a:t>the host</a:t>
            </a:r>
            <a:r>
              <a:rPr lang="en-US" dirty="0" smtClean="0"/>
              <a:t>.</a:t>
            </a:r>
            <a:endParaRPr lang="ar-IQ"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From the </a:t>
            </a:r>
            <a:r>
              <a:rPr lang="en-US" dirty="0" err="1" smtClean="0"/>
              <a:t>scolex</a:t>
            </a:r>
            <a:r>
              <a:rPr lang="en-US" dirty="0" smtClean="0"/>
              <a:t> arises a series of </a:t>
            </a:r>
            <a:r>
              <a:rPr lang="en-US" dirty="0" smtClean="0"/>
              <a:t>progressively developing </a:t>
            </a:r>
            <a:r>
              <a:rPr lang="en-US" dirty="0" smtClean="0"/>
              <a:t>segments, the </a:t>
            </a:r>
            <a:r>
              <a:rPr lang="en-US" dirty="0" err="1" smtClean="0"/>
              <a:t>proglottides</a:t>
            </a:r>
            <a:r>
              <a:rPr lang="en-US" dirty="0" smtClean="0"/>
              <a:t>, which, </a:t>
            </a:r>
            <a:r>
              <a:rPr lang="en-US" dirty="0" smtClean="0"/>
              <a:t>when shed</a:t>
            </a:r>
            <a:r>
              <a:rPr lang="en-US" dirty="0" smtClean="0"/>
              <a:t>, may continue to show active movements. </a:t>
            </a:r>
            <a:endParaRPr lang="en-US" dirty="0" smtClean="0"/>
          </a:p>
          <a:p>
            <a:pPr algn="just" rtl="0"/>
            <a:r>
              <a:rPr lang="en-US" dirty="0" smtClean="0"/>
              <a:t>Cross-</a:t>
            </a:r>
            <a:r>
              <a:rPr lang="en-US" dirty="0" err="1" smtClean="0"/>
              <a:t>fertilisation</a:t>
            </a:r>
            <a:r>
              <a:rPr lang="en-US" dirty="0" smtClean="0"/>
              <a:t> takes </a:t>
            </a:r>
            <a:r>
              <a:rPr lang="en-US" dirty="0" smtClean="0"/>
              <a:t>place between segments.</a:t>
            </a:r>
            <a:endParaRPr lang="ar-IQ"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Ova, </a:t>
            </a:r>
            <a:r>
              <a:rPr lang="en-US" dirty="0" smtClean="0"/>
              <a:t>present in </a:t>
            </a:r>
            <a:r>
              <a:rPr lang="en-US" dirty="0" smtClean="0"/>
              <a:t>large numbers in mature </a:t>
            </a:r>
            <a:r>
              <a:rPr lang="en-US" dirty="0" err="1" smtClean="0"/>
              <a:t>proglottides</a:t>
            </a:r>
            <a:r>
              <a:rPr lang="en-US" dirty="0" smtClean="0"/>
              <a:t>, remain </a:t>
            </a:r>
            <a:r>
              <a:rPr lang="en-US" dirty="0" smtClean="0"/>
              <a:t>viable for weeks </a:t>
            </a:r>
            <a:r>
              <a:rPr lang="en-US" dirty="0" smtClean="0"/>
              <a:t>and during this period they may be </a:t>
            </a:r>
            <a:r>
              <a:rPr lang="en-US" dirty="0" smtClean="0"/>
              <a:t>consumed by </a:t>
            </a:r>
            <a:r>
              <a:rPr lang="en-US" dirty="0" smtClean="0"/>
              <a:t>the intermediate host. </a:t>
            </a:r>
            <a:endParaRPr lang="en-US" dirty="0" smtClean="0"/>
          </a:p>
          <a:p>
            <a:pPr algn="just" rtl="0"/>
            <a:r>
              <a:rPr lang="en-US" dirty="0" smtClean="0"/>
              <a:t>Larvae </a:t>
            </a:r>
            <a:r>
              <a:rPr lang="en-US" dirty="0" smtClean="0"/>
              <a:t>liberated </a:t>
            </a:r>
            <a:r>
              <a:rPr lang="en-US" dirty="0" smtClean="0"/>
              <a:t>from the </a:t>
            </a:r>
            <a:r>
              <a:rPr lang="en-US" dirty="0" smtClean="0"/>
              <a:t>ingested ova pass into the tissues, forming </a:t>
            </a:r>
            <a:r>
              <a:rPr lang="en-US" dirty="0" smtClean="0"/>
              <a:t>larval </a:t>
            </a:r>
            <a:r>
              <a:rPr lang="en-US" dirty="0" err="1" smtClean="0"/>
              <a:t>cysticerci</a:t>
            </a:r>
            <a:r>
              <a:rPr lang="en-US" dirty="0" smtClean="0"/>
              <a:t>.</a:t>
            </a:r>
          </a:p>
          <a:p>
            <a:pPr algn="just" rtl="0"/>
            <a:r>
              <a:rPr lang="en-US" dirty="0" smtClean="0"/>
              <a:t>Tapeworms cause two distinct patterns of </a:t>
            </a:r>
            <a:r>
              <a:rPr lang="en-US" dirty="0" smtClean="0"/>
              <a:t>disease, either intestinal </a:t>
            </a:r>
            <a:r>
              <a:rPr lang="en-US" dirty="0" smtClean="0"/>
              <a:t>infection or systemic </a:t>
            </a:r>
            <a:r>
              <a:rPr lang="en-US" dirty="0" err="1" smtClean="0"/>
              <a:t>cysticercosis</a:t>
            </a:r>
            <a:r>
              <a:rPr lang="en-US" dirty="0" smtClean="0"/>
              <a:t>.</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Patients with </a:t>
            </a:r>
            <a:r>
              <a:rPr lang="en-US" i="1" dirty="0" err="1" smtClean="0"/>
              <a:t>Strongyloides</a:t>
            </a:r>
            <a:r>
              <a:rPr lang="en-US" i="1" dirty="0" smtClean="0"/>
              <a:t> </a:t>
            </a:r>
            <a:r>
              <a:rPr lang="en-US" dirty="0" smtClean="0"/>
              <a:t>infection persisting for more than 35 years have been described.</a:t>
            </a:r>
          </a:p>
          <a:p>
            <a:pPr algn="just" rtl="0"/>
            <a:r>
              <a:rPr lang="en-US" dirty="0" err="1" smtClean="0"/>
              <a:t>Strongyloidiasis</a:t>
            </a:r>
            <a:r>
              <a:rPr lang="en-US" dirty="0" smtClean="0"/>
              <a:t> occurs in the tropics and subtropics, and is especially prevalent in the Far East.</a:t>
            </a:r>
            <a:endParaRPr lang="ar-IQ"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err="1" smtClean="0"/>
              <a:t>Taenia</a:t>
            </a:r>
            <a:r>
              <a:rPr lang="en-US" i="1" dirty="0" smtClean="0"/>
              <a:t> </a:t>
            </a:r>
            <a:r>
              <a:rPr lang="en-US" i="1" dirty="0" err="1" smtClean="0"/>
              <a:t>saginata</a:t>
            </a:r>
            <a:r>
              <a:rPr lang="en-US" i="1" dirty="0" smtClean="0"/>
              <a:t> </a:t>
            </a:r>
            <a:r>
              <a:rPr lang="en-US" dirty="0" smtClean="0"/>
              <a:t>(beef tapeworm) and </a:t>
            </a:r>
            <a:r>
              <a:rPr lang="en-US" i="1" dirty="0" err="1" smtClean="0"/>
              <a:t>Diphyllobothrium</a:t>
            </a:r>
            <a:r>
              <a:rPr lang="en-US" i="1" dirty="0" smtClean="0"/>
              <a:t> </a:t>
            </a:r>
            <a:r>
              <a:rPr lang="en-US" i="1" dirty="0" err="1" smtClean="0"/>
              <a:t>latum</a:t>
            </a:r>
            <a:r>
              <a:rPr lang="en-US" i="1" dirty="0" smtClean="0"/>
              <a:t> </a:t>
            </a:r>
            <a:r>
              <a:rPr lang="en-US" dirty="0" smtClean="0"/>
              <a:t>(fish tapeworm) cause only intestinal infection, </a:t>
            </a:r>
            <a:r>
              <a:rPr lang="en-US" dirty="0" smtClean="0"/>
              <a:t>following human </a:t>
            </a:r>
            <a:r>
              <a:rPr lang="en-US" dirty="0" smtClean="0"/>
              <a:t>ingestion of intermediate hosts that </a:t>
            </a:r>
            <a:r>
              <a:rPr lang="en-US" dirty="0" smtClean="0"/>
              <a:t>contain </a:t>
            </a:r>
            <a:r>
              <a:rPr lang="en-US" dirty="0" err="1" smtClean="0"/>
              <a:t>cysticerci</a:t>
            </a:r>
            <a:r>
              <a:rPr lang="en-US" dirty="0" smtClean="0"/>
              <a:t> </a:t>
            </a:r>
            <a:r>
              <a:rPr lang="en-US" dirty="0" smtClean="0"/>
              <a:t>(the larval stage of the tapeworm).</a:t>
            </a:r>
            <a:endParaRPr lang="ar-IQ"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err="1" smtClean="0"/>
              <a:t>Taenia</a:t>
            </a:r>
            <a:r>
              <a:rPr lang="en-US" i="1" dirty="0" smtClean="0"/>
              <a:t> </a:t>
            </a:r>
            <a:r>
              <a:rPr lang="en-US" i="1" dirty="0" err="1" smtClean="0"/>
              <a:t>solium</a:t>
            </a:r>
            <a:r>
              <a:rPr lang="en-US" i="1" dirty="0" smtClean="0"/>
              <a:t> </a:t>
            </a:r>
            <a:r>
              <a:rPr lang="en-US" dirty="0" smtClean="0"/>
              <a:t>causes </a:t>
            </a:r>
            <a:r>
              <a:rPr lang="en-US" dirty="0" smtClean="0"/>
              <a:t>intestinal infection if a </a:t>
            </a:r>
            <a:r>
              <a:rPr lang="en-US" dirty="0" err="1" smtClean="0"/>
              <a:t>cysticerci</a:t>
            </a:r>
            <a:r>
              <a:rPr lang="en-US" dirty="0" smtClean="0"/>
              <a:t>-containing </a:t>
            </a:r>
            <a:r>
              <a:rPr lang="en-US" dirty="0" smtClean="0"/>
              <a:t>intermediate host </a:t>
            </a:r>
            <a:r>
              <a:rPr lang="en-US" dirty="0" smtClean="0"/>
              <a:t>is ingested, and </a:t>
            </a:r>
            <a:r>
              <a:rPr lang="en-US" dirty="0" err="1" smtClean="0"/>
              <a:t>cysticercosis</a:t>
            </a:r>
            <a:r>
              <a:rPr lang="en-US" dirty="0" smtClean="0"/>
              <a:t> (systemic </a:t>
            </a:r>
            <a:r>
              <a:rPr lang="en-US" dirty="0" smtClean="0"/>
              <a:t>infection from </a:t>
            </a:r>
            <a:r>
              <a:rPr lang="en-US" dirty="0" smtClean="0"/>
              <a:t>larval migration) if ova are ingested.</a:t>
            </a:r>
            <a:endParaRPr lang="ar-IQ"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err="1" smtClean="0"/>
              <a:t>Echinococcus</a:t>
            </a:r>
            <a:r>
              <a:rPr lang="en-US" i="1" dirty="0" smtClean="0"/>
              <a:t> </a:t>
            </a:r>
            <a:r>
              <a:rPr lang="en-US" i="1" dirty="0" err="1" smtClean="0"/>
              <a:t>granulosus</a:t>
            </a:r>
            <a:r>
              <a:rPr lang="en-US" i="1" dirty="0" smtClean="0"/>
              <a:t> </a:t>
            </a:r>
            <a:r>
              <a:rPr lang="en-US" dirty="0" smtClean="0"/>
              <a:t>(dog tapeworm) does not cause human </a:t>
            </a:r>
            <a:r>
              <a:rPr lang="en-US" dirty="0" smtClean="0"/>
              <a:t>intestinal infection</a:t>
            </a:r>
            <a:r>
              <a:rPr lang="en-US" dirty="0" smtClean="0"/>
              <a:t>, but causes </a:t>
            </a:r>
            <a:r>
              <a:rPr lang="en-US" dirty="0" err="1" smtClean="0"/>
              <a:t>hydatid</a:t>
            </a:r>
            <a:r>
              <a:rPr lang="en-US" dirty="0" smtClean="0"/>
              <a:t> disease (which is </a:t>
            </a:r>
            <a:r>
              <a:rPr lang="en-US" dirty="0" smtClean="0"/>
              <a:t>analogous to </a:t>
            </a:r>
            <a:r>
              <a:rPr lang="en-US" dirty="0" err="1" smtClean="0"/>
              <a:t>cysticercosis</a:t>
            </a:r>
            <a:r>
              <a:rPr lang="en-US" dirty="0" smtClean="0"/>
              <a:t>) following ingestion of ova and </a:t>
            </a:r>
            <a:r>
              <a:rPr lang="en-US" dirty="0" smtClean="0"/>
              <a:t>subsequent larval </a:t>
            </a:r>
            <a:r>
              <a:rPr lang="en-US" dirty="0" smtClean="0"/>
              <a:t>migration.</a:t>
            </a:r>
            <a:endParaRPr lang="ar-IQ"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Intestinal </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tapeworm:</a:t>
            </a:r>
            <a:endParaRPr lang="ar-IQ"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dirty="0" smtClean="0"/>
              <a:t>Humans acquire tapeworm by eating undercooked </a:t>
            </a:r>
            <a:r>
              <a:rPr lang="en-US" dirty="0" smtClean="0"/>
              <a:t>beef infected </a:t>
            </a:r>
            <a:r>
              <a:rPr lang="en-US" dirty="0" smtClean="0"/>
              <a:t>with the larval stage of </a:t>
            </a:r>
            <a:r>
              <a:rPr lang="en-US" i="1" dirty="0" smtClean="0"/>
              <a:t>T. </a:t>
            </a:r>
            <a:r>
              <a:rPr lang="en-US" i="1" dirty="0" err="1" smtClean="0"/>
              <a:t>saginata</a:t>
            </a:r>
            <a:r>
              <a:rPr lang="en-US" i="1" dirty="0" smtClean="0"/>
              <a:t>, </a:t>
            </a:r>
            <a:r>
              <a:rPr lang="en-US" dirty="0" smtClean="0"/>
              <a:t>undercooked pork </a:t>
            </a:r>
            <a:r>
              <a:rPr lang="en-US" dirty="0" smtClean="0"/>
              <a:t>containing the larval stage of </a:t>
            </a:r>
            <a:r>
              <a:rPr lang="en-US" i="1" dirty="0" smtClean="0"/>
              <a:t>T. </a:t>
            </a:r>
            <a:r>
              <a:rPr lang="en-US" i="1" dirty="0" err="1" smtClean="0"/>
              <a:t>solium</a:t>
            </a:r>
            <a:r>
              <a:rPr lang="en-US" i="1" dirty="0" smtClean="0"/>
              <a:t>, </a:t>
            </a:r>
            <a:r>
              <a:rPr lang="en-US" dirty="0" smtClean="0"/>
              <a:t>or </a:t>
            </a:r>
            <a:r>
              <a:rPr lang="en-US" dirty="0" smtClean="0"/>
              <a:t>undercooked freshwater </a:t>
            </a:r>
            <a:r>
              <a:rPr lang="en-US" dirty="0" smtClean="0"/>
              <a:t>fish containing larvae of </a:t>
            </a:r>
            <a:r>
              <a:rPr lang="en-US" i="1" dirty="0" smtClean="0"/>
              <a:t>D. </a:t>
            </a:r>
            <a:r>
              <a:rPr lang="en-US" i="1" dirty="0" err="1" smtClean="0"/>
              <a:t>latum</a:t>
            </a:r>
            <a:r>
              <a:rPr lang="en-US" i="1" dirty="0" smtClean="0"/>
              <a:t>.</a:t>
            </a:r>
          </a:p>
          <a:p>
            <a:pPr algn="just" rtl="0"/>
            <a:r>
              <a:rPr lang="en-US" dirty="0" smtClean="0"/>
              <a:t>Usually only one adult tapeworm is present in </a:t>
            </a:r>
            <a:r>
              <a:rPr lang="en-US" dirty="0" smtClean="0"/>
              <a:t>the gut </a:t>
            </a:r>
            <a:r>
              <a:rPr lang="en-US" dirty="0" smtClean="0"/>
              <a:t>but up to ten have been reported.</a:t>
            </a:r>
            <a:endParaRPr lang="ar-IQ"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ova </a:t>
            </a:r>
            <a:r>
              <a:rPr lang="en-US" dirty="0" smtClean="0"/>
              <a:t>of </a:t>
            </a:r>
            <a:r>
              <a:rPr lang="en-US" i="1" dirty="0" smtClean="0"/>
              <a:t>T. </a:t>
            </a:r>
            <a:r>
              <a:rPr lang="en-US" i="1" dirty="0" err="1" smtClean="0"/>
              <a:t>saginata</a:t>
            </a:r>
            <a:r>
              <a:rPr lang="en-US" i="1" dirty="0" smtClean="0"/>
              <a:t> </a:t>
            </a:r>
            <a:r>
              <a:rPr lang="en-US" dirty="0" smtClean="0"/>
              <a:t>and</a:t>
            </a:r>
            <a:r>
              <a:rPr lang="en-US" i="1" dirty="0" smtClean="0"/>
              <a:t> T. </a:t>
            </a:r>
            <a:r>
              <a:rPr lang="en-US" i="1" dirty="0" err="1" smtClean="0"/>
              <a:t>solium</a:t>
            </a:r>
            <a:r>
              <a:rPr lang="en-US" i="1" dirty="0" smtClean="0"/>
              <a:t> </a:t>
            </a:r>
            <a:r>
              <a:rPr lang="en-US" dirty="0" smtClean="0"/>
              <a:t>are indistinguishable microscopically.</a:t>
            </a:r>
          </a:p>
          <a:p>
            <a:pPr algn="just" rtl="0"/>
            <a:r>
              <a:rPr lang="en-US" dirty="0" smtClean="0"/>
              <a:t>However, examination of </a:t>
            </a:r>
            <a:r>
              <a:rPr lang="en-US" dirty="0" err="1" smtClean="0"/>
              <a:t>scolex</a:t>
            </a:r>
            <a:r>
              <a:rPr lang="en-US" dirty="0" smtClean="0"/>
              <a:t> and </a:t>
            </a:r>
            <a:r>
              <a:rPr lang="en-US" dirty="0" err="1" smtClean="0"/>
              <a:t>proglottides</a:t>
            </a:r>
            <a:r>
              <a:rPr lang="en-US" dirty="0" smtClean="0"/>
              <a:t> can </a:t>
            </a:r>
            <a:r>
              <a:rPr lang="en-US" dirty="0" smtClean="0"/>
              <a:t>differentiate between them.</a:t>
            </a:r>
            <a:endParaRPr lang="ar-IQ"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i="1" dirty="0" smtClean="0"/>
              <a:t>T. </a:t>
            </a:r>
            <a:r>
              <a:rPr lang="en-US" i="1" dirty="0" err="1" smtClean="0"/>
              <a:t>solium</a:t>
            </a:r>
            <a:r>
              <a:rPr lang="en-US" i="1" dirty="0" smtClean="0"/>
              <a:t> </a:t>
            </a:r>
            <a:r>
              <a:rPr lang="en-US" dirty="0" smtClean="0"/>
              <a:t>has a </a:t>
            </a:r>
            <a:r>
              <a:rPr lang="en-US" dirty="0" err="1" smtClean="0"/>
              <a:t>rostellum</a:t>
            </a:r>
            <a:r>
              <a:rPr lang="en-US" dirty="0" smtClean="0"/>
              <a:t> and two rows of </a:t>
            </a:r>
            <a:r>
              <a:rPr lang="en-US" dirty="0" err="1" smtClean="0"/>
              <a:t>hooklets</a:t>
            </a:r>
            <a:r>
              <a:rPr lang="en-US" dirty="0" smtClean="0"/>
              <a:t> on the </a:t>
            </a:r>
            <a:r>
              <a:rPr lang="en-US" dirty="0" err="1" smtClean="0"/>
              <a:t>scolex</a:t>
            </a:r>
            <a:r>
              <a:rPr lang="en-US" dirty="0" smtClean="0"/>
              <a:t>, </a:t>
            </a:r>
            <a:r>
              <a:rPr lang="en-US" dirty="0" smtClean="0"/>
              <a:t>and discharges </a:t>
            </a:r>
            <a:r>
              <a:rPr lang="en-US" dirty="0" smtClean="0"/>
              <a:t>multiple </a:t>
            </a:r>
            <a:r>
              <a:rPr lang="en-US" dirty="0" err="1" smtClean="0"/>
              <a:t>proglottides</a:t>
            </a:r>
            <a:r>
              <a:rPr lang="en-US" dirty="0" smtClean="0"/>
              <a:t> (3–5) attached </a:t>
            </a:r>
            <a:r>
              <a:rPr lang="en-US" dirty="0" smtClean="0"/>
              <a:t>together with </a:t>
            </a:r>
            <a:r>
              <a:rPr lang="en-US" dirty="0" smtClean="0"/>
              <a:t>lower degrees of uterine branching (</a:t>
            </a:r>
            <a:r>
              <a:rPr lang="en-US" dirty="0" smtClean="0"/>
              <a:t>approximately 10</a:t>
            </a:r>
            <a:r>
              <a:rPr lang="en-US" dirty="0" smtClean="0"/>
              <a:t>); </a:t>
            </a:r>
            <a:r>
              <a:rPr lang="en-US" i="1" dirty="0" smtClean="0"/>
              <a:t>T. </a:t>
            </a:r>
            <a:r>
              <a:rPr lang="en-US" i="1" dirty="0" err="1" smtClean="0"/>
              <a:t>saginata</a:t>
            </a:r>
            <a:r>
              <a:rPr lang="en-US" i="1" dirty="0" smtClean="0"/>
              <a:t> </a:t>
            </a:r>
            <a:r>
              <a:rPr lang="en-US" dirty="0" smtClean="0"/>
              <a:t>has only four suckers in its </a:t>
            </a:r>
            <a:r>
              <a:rPr lang="en-US" dirty="0" err="1" smtClean="0"/>
              <a:t>scolex</a:t>
            </a:r>
            <a:r>
              <a:rPr lang="en-US" dirty="0" smtClean="0"/>
              <a:t>, and </a:t>
            </a:r>
            <a:r>
              <a:rPr lang="en-US" dirty="0" smtClean="0"/>
              <a:t>discharges single </a:t>
            </a:r>
            <a:r>
              <a:rPr lang="en-US" dirty="0" err="1" smtClean="0"/>
              <a:t>proglottids</a:t>
            </a:r>
            <a:r>
              <a:rPr lang="en-US" dirty="0" smtClean="0"/>
              <a:t> with greater uterine </a:t>
            </a:r>
            <a:r>
              <a:rPr lang="en-US" dirty="0" smtClean="0"/>
              <a:t>branching (up </a:t>
            </a:r>
            <a:r>
              <a:rPr lang="en-US" dirty="0" smtClean="0"/>
              <a:t>to 30).</a:t>
            </a:r>
            <a:endParaRPr lang="ar-IQ"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Taenia</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saginata</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dirty="0" smtClean="0"/>
              <a:t>Infection with </a:t>
            </a:r>
            <a:r>
              <a:rPr lang="en-US" i="1" dirty="0" smtClean="0"/>
              <a:t>T. </a:t>
            </a:r>
            <a:r>
              <a:rPr lang="en-US" i="1" dirty="0" err="1" smtClean="0"/>
              <a:t>saginata</a:t>
            </a:r>
            <a:r>
              <a:rPr lang="en-US" i="1" dirty="0" smtClean="0"/>
              <a:t> </a:t>
            </a:r>
            <a:r>
              <a:rPr lang="en-US" dirty="0" smtClean="0"/>
              <a:t>occurs in all parts of the world.</a:t>
            </a:r>
          </a:p>
          <a:p>
            <a:pPr algn="just" rtl="0"/>
            <a:r>
              <a:rPr lang="en-US" dirty="0" smtClean="0"/>
              <a:t>The adult worm may be several </a:t>
            </a:r>
            <a:r>
              <a:rPr lang="en-US" dirty="0" err="1" smtClean="0"/>
              <a:t>metres</a:t>
            </a:r>
            <a:r>
              <a:rPr lang="en-US" dirty="0" smtClean="0"/>
              <a:t> long and </a:t>
            </a:r>
            <a:r>
              <a:rPr lang="en-US" dirty="0" smtClean="0"/>
              <a:t>produces little </a:t>
            </a:r>
            <a:r>
              <a:rPr lang="en-US" dirty="0" smtClean="0"/>
              <a:t>or no intestinal upset in human beings, </a:t>
            </a:r>
            <a:r>
              <a:rPr lang="en-US" dirty="0" smtClean="0"/>
              <a:t>but knowledge </a:t>
            </a:r>
            <a:r>
              <a:rPr lang="en-US" dirty="0" smtClean="0"/>
              <a:t>of its presence, by noting segments in </a:t>
            </a:r>
            <a:r>
              <a:rPr lang="en-US" dirty="0" smtClean="0"/>
              <a:t>the </a:t>
            </a:r>
            <a:r>
              <a:rPr lang="en-US" dirty="0" err="1" smtClean="0"/>
              <a:t>faeces</a:t>
            </a:r>
            <a:r>
              <a:rPr lang="en-US" dirty="0" smtClean="0"/>
              <a:t> </a:t>
            </a:r>
            <a:r>
              <a:rPr lang="en-US" dirty="0" smtClean="0"/>
              <a:t>or on underclothing, may distress the patient.</a:t>
            </a:r>
            <a:endParaRPr lang="ar-IQ"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Ova may be found in the stool. </a:t>
            </a:r>
            <a:endParaRPr lang="en-US" dirty="0" smtClean="0"/>
          </a:p>
          <a:p>
            <a:pPr algn="just" rtl="0"/>
            <a:r>
              <a:rPr lang="en-US" dirty="0" err="1" smtClean="0"/>
              <a:t>Praziquantel</a:t>
            </a:r>
            <a:r>
              <a:rPr lang="en-US" dirty="0" smtClean="0"/>
              <a:t> </a:t>
            </a:r>
            <a:r>
              <a:rPr lang="en-US" dirty="0" smtClean="0"/>
              <a:t>is the </a:t>
            </a:r>
            <a:r>
              <a:rPr lang="en-US" dirty="0" smtClean="0"/>
              <a:t>drug of </a:t>
            </a:r>
            <a:r>
              <a:rPr lang="en-US" dirty="0" smtClean="0"/>
              <a:t>choice; </a:t>
            </a:r>
            <a:r>
              <a:rPr lang="en-US" dirty="0" err="1" smtClean="0"/>
              <a:t>niclosamide</a:t>
            </a:r>
            <a:r>
              <a:rPr lang="en-US" dirty="0" smtClean="0"/>
              <a:t> or </a:t>
            </a:r>
            <a:r>
              <a:rPr lang="en-US" dirty="0" err="1" smtClean="0"/>
              <a:t>nitazoxanide</a:t>
            </a:r>
            <a:r>
              <a:rPr lang="en-US" dirty="0" smtClean="0"/>
              <a:t> are alternatives.</a:t>
            </a:r>
          </a:p>
          <a:p>
            <a:pPr algn="just" rtl="0"/>
            <a:r>
              <a:rPr lang="en-US" dirty="0" smtClean="0"/>
              <a:t>Prevention depends on efficient meat inspection and </a:t>
            </a:r>
            <a:r>
              <a:rPr lang="en-US" dirty="0" smtClean="0"/>
              <a:t>the thorough </a:t>
            </a:r>
            <a:r>
              <a:rPr lang="en-US" dirty="0" smtClean="0"/>
              <a:t>cooking of beef.</a:t>
            </a:r>
            <a:endParaRPr lang="ar-IQ"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Taenia</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solium</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sz="3200" i="1" dirty="0" smtClean="0"/>
              <a:t>T. </a:t>
            </a:r>
            <a:r>
              <a:rPr lang="en-US" sz="3200" i="1" dirty="0" err="1" smtClean="0"/>
              <a:t>solium</a:t>
            </a:r>
            <a:r>
              <a:rPr lang="en-US" sz="3200" i="1" dirty="0" smtClean="0"/>
              <a:t>, </a:t>
            </a:r>
            <a:r>
              <a:rPr lang="en-US" sz="3200" dirty="0" smtClean="0"/>
              <a:t>the pork tapeworm, is common in </a:t>
            </a:r>
            <a:r>
              <a:rPr lang="en-US" sz="3200" dirty="0" smtClean="0"/>
              <a:t>central Europe</a:t>
            </a:r>
            <a:r>
              <a:rPr lang="en-US" sz="3200" dirty="0" smtClean="0"/>
              <a:t>, South Africa, South America and parts of Asia.</a:t>
            </a:r>
          </a:p>
          <a:p>
            <a:pPr algn="just" rtl="0"/>
            <a:r>
              <a:rPr lang="en-US" sz="3200" dirty="0" smtClean="0"/>
              <a:t>It is not as large as </a:t>
            </a:r>
            <a:r>
              <a:rPr lang="en-US" sz="3200" i="1" dirty="0" smtClean="0"/>
              <a:t>T. </a:t>
            </a:r>
            <a:r>
              <a:rPr lang="en-US" sz="3200" i="1" dirty="0" err="1" smtClean="0"/>
              <a:t>saginata</a:t>
            </a:r>
            <a:r>
              <a:rPr lang="en-US" sz="3200" i="1" dirty="0" smtClean="0"/>
              <a:t>. </a:t>
            </a:r>
            <a:endParaRPr lang="en-US" sz="3200" i="1" dirty="0" smtClean="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quarter" idx="1"/>
          </p:nvPr>
        </p:nvSpPr>
        <p:spPr/>
        <p:txBody>
          <a:bodyPr/>
          <a:lstStyle/>
          <a:p>
            <a:pPr algn="just" rtl="0"/>
            <a:r>
              <a:rPr lang="en-US" dirty="0" smtClean="0"/>
              <a:t>The adult worm is found only in humans following the eating of undercooked pork </a:t>
            </a:r>
            <a:r>
              <a:rPr lang="en-US" dirty="0" smtClean="0"/>
              <a:t>containing </a:t>
            </a:r>
            <a:r>
              <a:rPr lang="en-US" dirty="0" err="1" smtClean="0"/>
              <a:t>cysticerci</a:t>
            </a:r>
            <a:r>
              <a:rPr lang="en-US" dirty="0" smtClean="0"/>
              <a:t>.</a:t>
            </a:r>
            <a:endParaRPr lang="ar-IQ" dirty="0" smtClean="0"/>
          </a:p>
          <a:p>
            <a:pPr algn="just" rtl="0"/>
            <a:endParaRPr lang="ar-IQ" dirty="0"/>
          </a:p>
        </p:txBody>
      </p:sp>
      <p:pic>
        <p:nvPicPr>
          <p:cNvPr id="7" name="عنصر نائب للمحتوى 6" descr="g.PNG"/>
          <p:cNvPicPr>
            <a:picLocks noGrp="1" noChangeAspect="1"/>
          </p:cNvPicPr>
          <p:nvPr>
            <p:ph sz="quarter" idx="2"/>
          </p:nvPr>
        </p:nvPicPr>
        <p:blipFill>
          <a:blip r:embed="rId2"/>
          <a:stretch>
            <a:fillRect/>
          </a:stretch>
        </p:blipFill>
        <p:spPr>
          <a:xfrm>
            <a:off x="4929190" y="1571612"/>
            <a:ext cx="4000528" cy="498318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pic>
        <p:nvPicPr>
          <p:cNvPr id="4" name="عنصر نائب للمحتوى 3" descr="n.PNG"/>
          <p:cNvPicPr>
            <a:picLocks noGrp="1" noChangeAspect="1"/>
          </p:cNvPicPr>
          <p:nvPr>
            <p:ph sz="quarter" idx="1"/>
          </p:nvPr>
        </p:nvPicPr>
        <p:blipFill>
          <a:blip r:embed="rId2"/>
          <a:stretch>
            <a:fillRect/>
          </a:stretch>
        </p:blipFill>
        <p:spPr>
          <a:xfrm>
            <a:off x="1000100" y="1528762"/>
            <a:ext cx="7500990" cy="4972072"/>
          </a:xfr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a:bodyPr>
          <a:lstStyle/>
          <a:p>
            <a:pPr algn="just" rtl="0"/>
            <a:r>
              <a:rPr lang="en-US" dirty="0" err="1" smtClean="0"/>
              <a:t>Niclosamide</a:t>
            </a:r>
            <a:r>
              <a:rPr lang="en-US" dirty="0" smtClean="0"/>
              <a:t>, followed </a:t>
            </a:r>
            <a:r>
              <a:rPr lang="en-US" dirty="0" smtClean="0"/>
              <a:t>by a </a:t>
            </a:r>
            <a:r>
              <a:rPr lang="en-US" dirty="0" smtClean="0"/>
              <a:t>mild laxative (after 1–2 hours) to prevent </a:t>
            </a:r>
            <a:r>
              <a:rPr lang="en-US" dirty="0" smtClean="0"/>
              <a:t>retrograde intestinal </a:t>
            </a:r>
            <a:r>
              <a:rPr lang="en-US" dirty="0" smtClean="0"/>
              <a:t>autoinfection, is effective for intestinal infection.</a:t>
            </a:r>
          </a:p>
          <a:p>
            <a:pPr algn="just" rtl="0"/>
            <a:r>
              <a:rPr lang="en-US" dirty="0" smtClean="0"/>
              <a:t>Cooking pork well prevents intestinal infection.</a:t>
            </a:r>
          </a:p>
          <a:p>
            <a:pPr algn="just" rtl="0"/>
            <a:r>
              <a:rPr lang="en-US" dirty="0" smtClean="0"/>
              <a:t>Great care must be taken by nurses and other </a:t>
            </a:r>
            <a:r>
              <a:rPr lang="en-US" dirty="0" smtClean="0"/>
              <a:t>adults while </a:t>
            </a:r>
            <a:r>
              <a:rPr lang="en-US" dirty="0" smtClean="0"/>
              <a:t>attending a patient </a:t>
            </a:r>
            <a:r>
              <a:rPr lang="en-US" dirty="0" err="1" smtClean="0"/>
              <a:t>harbouring</a:t>
            </a:r>
            <a:r>
              <a:rPr lang="en-US" dirty="0" smtClean="0"/>
              <a:t> an adult worm </a:t>
            </a:r>
            <a:r>
              <a:rPr lang="en-US" dirty="0" smtClean="0"/>
              <a:t>to avoid </a:t>
            </a:r>
            <a:r>
              <a:rPr lang="en-US" dirty="0" smtClean="0"/>
              <a:t>ingestion of ova or segments.</a:t>
            </a:r>
            <a:endParaRPr lang="ar-IQ"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t>Cysticercosis</a:t>
            </a:r>
            <a:r>
              <a:rPr lang="en-US" b="1" dirty="0" smtClean="0"/>
              <a:t>:</a:t>
            </a:r>
            <a:endParaRPr lang="ar-IQ" b="1" dirty="0"/>
          </a:p>
        </p:txBody>
      </p:sp>
      <p:sp>
        <p:nvSpPr>
          <p:cNvPr id="3" name="عنصر نائب للمحتوى 2"/>
          <p:cNvSpPr>
            <a:spLocks noGrp="1"/>
          </p:cNvSpPr>
          <p:nvPr>
            <p:ph sz="quarter" idx="1"/>
          </p:nvPr>
        </p:nvSpPr>
        <p:spPr>
          <a:xfrm>
            <a:off x="612648" y="1500174"/>
            <a:ext cx="8153400" cy="4495800"/>
          </a:xfrm>
        </p:spPr>
        <p:txBody>
          <a:bodyPr>
            <a:normAutofit fontScale="92500" lnSpcReduction="10000"/>
          </a:bodyPr>
          <a:lstStyle/>
          <a:p>
            <a:pPr algn="just" rtl="0"/>
            <a:r>
              <a:rPr lang="en-US" dirty="0" smtClean="0"/>
              <a:t>Human </a:t>
            </a:r>
            <a:r>
              <a:rPr lang="en-US" dirty="0" err="1" smtClean="0"/>
              <a:t>cysticercosis</a:t>
            </a:r>
            <a:r>
              <a:rPr lang="en-US" dirty="0" smtClean="0"/>
              <a:t> is acquired by ingesting </a:t>
            </a:r>
            <a:r>
              <a:rPr lang="en-US" i="1" dirty="0" smtClean="0"/>
              <a:t>T. </a:t>
            </a:r>
            <a:r>
              <a:rPr lang="en-US" i="1" dirty="0" err="1" smtClean="0"/>
              <a:t>solium</a:t>
            </a:r>
            <a:r>
              <a:rPr lang="en-US" i="1" dirty="0" smtClean="0"/>
              <a:t> </a:t>
            </a:r>
            <a:r>
              <a:rPr lang="en-US" dirty="0" smtClean="0"/>
              <a:t>tapeworm </a:t>
            </a:r>
            <a:r>
              <a:rPr lang="en-US" dirty="0" smtClean="0"/>
              <a:t>ova, from either contaminated fingers or </a:t>
            </a:r>
            <a:r>
              <a:rPr lang="en-US" dirty="0" smtClean="0"/>
              <a:t>food. </a:t>
            </a:r>
          </a:p>
          <a:p>
            <a:pPr algn="just" rtl="0"/>
            <a:r>
              <a:rPr lang="en-US" dirty="0" smtClean="0"/>
              <a:t>The </a:t>
            </a:r>
            <a:r>
              <a:rPr lang="en-US" dirty="0" smtClean="0"/>
              <a:t>larvae are liberated from eggs in </a:t>
            </a:r>
            <a:r>
              <a:rPr lang="en-US" dirty="0" smtClean="0"/>
              <a:t>the stomach</a:t>
            </a:r>
            <a:r>
              <a:rPr lang="en-US" dirty="0" smtClean="0"/>
              <a:t>, penetrate the intestinal mucosa and are </a:t>
            </a:r>
            <a:r>
              <a:rPr lang="en-US" dirty="0" smtClean="0"/>
              <a:t>carried to </a:t>
            </a:r>
            <a:r>
              <a:rPr lang="en-US" dirty="0" smtClean="0"/>
              <a:t>many parts of the body where they develop </a:t>
            </a:r>
            <a:r>
              <a:rPr lang="en-US" dirty="0" smtClean="0"/>
              <a:t>and form </a:t>
            </a:r>
            <a:r>
              <a:rPr lang="en-US" dirty="0" err="1" smtClean="0"/>
              <a:t>cysticerci</a:t>
            </a:r>
            <a:r>
              <a:rPr lang="en-US" dirty="0" smtClean="0"/>
              <a:t>, 0.5–1 cm cysts that contain the head </a:t>
            </a:r>
            <a:r>
              <a:rPr lang="en-US" dirty="0" smtClean="0"/>
              <a:t>of a </a:t>
            </a:r>
            <a:r>
              <a:rPr lang="en-US" dirty="0" smtClean="0"/>
              <a:t>young worm. </a:t>
            </a:r>
            <a:endParaRPr lang="en-US" dirty="0" smtClean="0"/>
          </a:p>
          <a:p>
            <a:pPr algn="just" rtl="0"/>
            <a:r>
              <a:rPr lang="en-US" dirty="0" smtClean="0"/>
              <a:t>They </a:t>
            </a:r>
            <a:r>
              <a:rPr lang="en-US" dirty="0" smtClean="0"/>
              <a:t>do not grow further or migrate.</a:t>
            </a:r>
          </a:p>
          <a:p>
            <a:pPr algn="just" rtl="0"/>
            <a:r>
              <a:rPr lang="en-US" dirty="0" smtClean="0"/>
              <a:t>Common locations are the subcutaneous tissue, </a:t>
            </a:r>
            <a:r>
              <a:rPr lang="en-US" dirty="0" smtClean="0"/>
              <a:t>skeletal muscles </a:t>
            </a:r>
            <a:r>
              <a:rPr lang="en-US" dirty="0" smtClean="0"/>
              <a:t>and brain.</a:t>
            </a:r>
            <a:endParaRPr lang="ar-IQ"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a:t>
            </a:r>
            <a:r>
              <a:rPr lang="en-US" b="1" i="1" dirty="0" smtClean="0"/>
              <a:t>features:</a:t>
            </a:r>
            <a:endParaRPr lang="ar-IQ" dirty="0"/>
          </a:p>
        </p:txBody>
      </p:sp>
      <p:sp>
        <p:nvSpPr>
          <p:cNvPr id="3" name="عنصر نائب للمحتوى 2"/>
          <p:cNvSpPr>
            <a:spLocks noGrp="1"/>
          </p:cNvSpPr>
          <p:nvPr>
            <p:ph sz="quarter" idx="1"/>
          </p:nvPr>
        </p:nvSpPr>
        <p:spPr/>
        <p:txBody>
          <a:bodyPr/>
          <a:lstStyle/>
          <a:p>
            <a:pPr algn="just" rtl="0"/>
            <a:r>
              <a:rPr lang="en-US" dirty="0" smtClean="0"/>
              <a:t>When superficially placed, cysts can be palpated </a:t>
            </a:r>
            <a:r>
              <a:rPr lang="en-US" dirty="0" smtClean="0"/>
              <a:t>under the </a:t>
            </a:r>
            <a:r>
              <a:rPr lang="en-US" dirty="0" smtClean="0"/>
              <a:t>skin or mucosa as pea-like ovoid bodies. </a:t>
            </a:r>
            <a:endParaRPr lang="en-US" dirty="0" smtClean="0"/>
          </a:p>
          <a:p>
            <a:pPr algn="just" rtl="0"/>
            <a:r>
              <a:rPr lang="en-US" dirty="0" smtClean="0"/>
              <a:t>Here they cause </a:t>
            </a:r>
            <a:r>
              <a:rPr lang="en-US" dirty="0" smtClean="0"/>
              <a:t>few or no symptoms, and will eventually die </a:t>
            </a:r>
            <a:r>
              <a:rPr lang="en-US" dirty="0" smtClean="0"/>
              <a:t>and become </a:t>
            </a:r>
            <a:r>
              <a:rPr lang="en-US" dirty="0" smtClean="0"/>
              <a:t>calcified.</a:t>
            </a:r>
            <a:endParaRPr lang="ar-IQ"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Heavy brain infections, especially in children, </a:t>
            </a:r>
            <a:r>
              <a:rPr lang="en-US" dirty="0" smtClean="0"/>
              <a:t>may cause </a:t>
            </a:r>
            <a:r>
              <a:rPr lang="en-US" dirty="0" smtClean="0"/>
              <a:t>features of encephalitis. </a:t>
            </a:r>
            <a:endParaRPr lang="en-US" dirty="0" smtClean="0"/>
          </a:p>
          <a:p>
            <a:pPr algn="just" rtl="0"/>
            <a:r>
              <a:rPr lang="en-US" dirty="0" smtClean="0"/>
              <a:t>More </a:t>
            </a:r>
            <a:r>
              <a:rPr lang="en-US" dirty="0" smtClean="0"/>
              <a:t>commonly, </a:t>
            </a:r>
            <a:r>
              <a:rPr lang="en-US" dirty="0" smtClean="0"/>
              <a:t>however, cerebral </a:t>
            </a:r>
            <a:r>
              <a:rPr lang="en-US" dirty="0" smtClean="0"/>
              <a:t>signs do not occur until the larvae die, 5–20 </a:t>
            </a:r>
            <a:r>
              <a:rPr lang="en-US" dirty="0" smtClean="0"/>
              <a:t>years later</a:t>
            </a:r>
            <a:r>
              <a:rPr lang="en-US" dirty="0" smtClean="0"/>
              <a:t>. </a:t>
            </a:r>
            <a:endParaRPr lang="en-US" dirty="0" smtClean="0"/>
          </a:p>
          <a:p>
            <a:pPr algn="just" rtl="0"/>
            <a:r>
              <a:rPr lang="en-US" dirty="0" smtClean="0"/>
              <a:t>Epilepsy</a:t>
            </a:r>
            <a:r>
              <a:rPr lang="en-US" dirty="0" smtClean="0"/>
              <a:t>, personality changes, staggering gait or </a:t>
            </a:r>
            <a:r>
              <a:rPr lang="en-US" dirty="0" smtClean="0"/>
              <a:t>signs of </a:t>
            </a:r>
            <a:r>
              <a:rPr lang="en-US" dirty="0" smtClean="0"/>
              <a:t>internal hydrocephalus are the most common features.</a:t>
            </a:r>
            <a:endParaRPr lang="ar-IQ"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a:xfrm>
            <a:off x="612648" y="1571612"/>
            <a:ext cx="8153400" cy="4495800"/>
          </a:xfrm>
        </p:spPr>
        <p:txBody>
          <a:bodyPr>
            <a:normAutofit/>
          </a:bodyPr>
          <a:lstStyle/>
          <a:p>
            <a:pPr algn="just" rtl="0"/>
            <a:r>
              <a:rPr lang="en-US" dirty="0" smtClean="0"/>
              <a:t>Calcified cysts in muscles can be </a:t>
            </a:r>
            <a:r>
              <a:rPr lang="en-US" dirty="0" err="1" smtClean="0"/>
              <a:t>recognised</a:t>
            </a:r>
            <a:r>
              <a:rPr lang="en-US" dirty="0" smtClean="0"/>
              <a:t> </a:t>
            </a:r>
            <a:r>
              <a:rPr lang="en-US" dirty="0" err="1" smtClean="0"/>
              <a:t>radiologically</a:t>
            </a:r>
            <a:r>
              <a:rPr lang="en-US" dirty="0" smtClean="0"/>
              <a:t>.</a:t>
            </a:r>
          </a:p>
          <a:p>
            <a:pPr algn="just" rtl="0"/>
            <a:r>
              <a:rPr lang="en-US" dirty="0" smtClean="0"/>
              <a:t>In the brain, however, less calcification takes </a:t>
            </a:r>
            <a:r>
              <a:rPr lang="en-US" dirty="0" smtClean="0"/>
              <a:t>place and </a:t>
            </a:r>
            <a:r>
              <a:rPr lang="en-US" dirty="0" smtClean="0"/>
              <a:t>larvae are only occasionally visible by plain </a:t>
            </a:r>
            <a:r>
              <a:rPr lang="en-US" dirty="0" smtClean="0"/>
              <a:t>X-ray; usually </a:t>
            </a:r>
            <a:r>
              <a:rPr lang="en-US" dirty="0" smtClean="0"/>
              <a:t>CT or MRI will show them. </a:t>
            </a:r>
            <a:endParaRPr lang="en-US" dirty="0" smtClean="0"/>
          </a:p>
          <a:p>
            <a:pPr algn="just" rtl="0"/>
            <a:r>
              <a:rPr lang="en-US" dirty="0" smtClean="0"/>
              <a:t>Epileptic </a:t>
            </a:r>
            <a:r>
              <a:rPr lang="en-US" dirty="0" smtClean="0"/>
              <a:t>fits </a:t>
            </a:r>
            <a:r>
              <a:rPr lang="en-US" dirty="0" smtClean="0"/>
              <a:t>starting in </a:t>
            </a:r>
            <a:r>
              <a:rPr lang="en-US" dirty="0" smtClean="0"/>
              <a:t>adult life suggest the possibility of </a:t>
            </a:r>
            <a:r>
              <a:rPr lang="en-US" dirty="0" err="1" smtClean="0"/>
              <a:t>cysticercosis</a:t>
            </a:r>
            <a:r>
              <a:rPr lang="en-US" dirty="0" smtClean="0"/>
              <a:t> if </a:t>
            </a:r>
            <a:r>
              <a:rPr lang="en-US" dirty="0" smtClean="0"/>
              <a:t>the patient </a:t>
            </a:r>
            <a:r>
              <a:rPr lang="en-US" dirty="0" smtClean="0"/>
              <a:t>has lived in or travelled to an endemic area.</a:t>
            </a:r>
            <a:endParaRPr lang="ar-IQ"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subcutaneous </a:t>
            </a:r>
            <a:r>
              <a:rPr lang="en-US" dirty="0" smtClean="0"/>
              <a:t>tissue should be palpated and any </a:t>
            </a:r>
            <a:r>
              <a:rPr lang="en-US" dirty="0" smtClean="0"/>
              <a:t>nodule excised </a:t>
            </a:r>
            <a:r>
              <a:rPr lang="en-US" dirty="0" smtClean="0"/>
              <a:t>for histology. </a:t>
            </a:r>
            <a:endParaRPr lang="en-US" dirty="0" smtClean="0"/>
          </a:p>
          <a:p>
            <a:pPr algn="just" rtl="0"/>
            <a:r>
              <a:rPr lang="en-US" dirty="0" smtClean="0"/>
              <a:t>Radiological </a:t>
            </a:r>
            <a:r>
              <a:rPr lang="en-US" dirty="0" smtClean="0"/>
              <a:t>examination of </a:t>
            </a:r>
            <a:r>
              <a:rPr lang="en-US" dirty="0" smtClean="0"/>
              <a:t>the skeletal </a:t>
            </a:r>
            <a:r>
              <a:rPr lang="en-US" dirty="0" smtClean="0"/>
              <a:t>muscles may be helpful. </a:t>
            </a:r>
            <a:endParaRPr lang="en-US" dirty="0" smtClean="0"/>
          </a:p>
          <a:p>
            <a:pPr algn="just" rtl="0"/>
            <a:r>
              <a:rPr lang="en-US" dirty="0" smtClean="0"/>
              <a:t>Antibody </a:t>
            </a:r>
            <a:r>
              <a:rPr lang="en-US" dirty="0" smtClean="0"/>
              <a:t>detection </a:t>
            </a:r>
            <a:r>
              <a:rPr lang="en-US" dirty="0" smtClean="0"/>
              <a:t>is available </a:t>
            </a:r>
            <a:r>
              <a:rPr lang="en-US" dirty="0" smtClean="0"/>
              <a:t>for </a:t>
            </a:r>
            <a:r>
              <a:rPr lang="en-US" dirty="0" err="1" smtClean="0"/>
              <a:t>serodiagnosis</a:t>
            </a:r>
            <a:r>
              <a:rPr lang="en-US" dirty="0" smtClean="0"/>
              <a:t>.</a:t>
            </a:r>
            <a:endParaRPr lang="ar-IQ"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i="1" dirty="0" smtClean="0"/>
              <a:t>Management and </a:t>
            </a:r>
            <a:r>
              <a:rPr lang="en-US" sz="3600" b="1" i="1" dirty="0" smtClean="0"/>
              <a:t>prevention:</a:t>
            </a:r>
            <a:endParaRPr lang="ar-IQ" sz="3600" dirty="0"/>
          </a:p>
        </p:txBody>
      </p:sp>
      <p:sp>
        <p:nvSpPr>
          <p:cNvPr id="3" name="عنصر نائب للمحتوى 2"/>
          <p:cNvSpPr>
            <a:spLocks noGrp="1"/>
          </p:cNvSpPr>
          <p:nvPr>
            <p:ph sz="quarter" idx="1"/>
          </p:nvPr>
        </p:nvSpPr>
        <p:spPr/>
        <p:txBody>
          <a:bodyPr>
            <a:normAutofit/>
          </a:bodyPr>
          <a:lstStyle/>
          <a:p>
            <a:pPr algn="just" rtl="0"/>
            <a:r>
              <a:rPr lang="en-US" dirty="0" smtClean="0"/>
              <a:t>Albendazole, 15 mg/kg daily for a minimum of 8 days, </a:t>
            </a:r>
            <a:r>
              <a:rPr lang="en-US" dirty="0" smtClean="0"/>
              <a:t>has now </a:t>
            </a:r>
            <a:r>
              <a:rPr lang="en-US" dirty="0" smtClean="0"/>
              <a:t>become the drug of choice for </a:t>
            </a:r>
            <a:r>
              <a:rPr lang="en-US" dirty="0" err="1" smtClean="0"/>
              <a:t>parenchymal</a:t>
            </a:r>
            <a:r>
              <a:rPr lang="en-US" dirty="0" smtClean="0"/>
              <a:t> </a:t>
            </a:r>
            <a:r>
              <a:rPr lang="en-US" dirty="0" err="1" smtClean="0"/>
              <a:t>neurocysticercosis</a:t>
            </a:r>
            <a:r>
              <a:rPr lang="en-US" dirty="0" smtClean="0"/>
              <a:t>.</a:t>
            </a:r>
          </a:p>
          <a:p>
            <a:pPr algn="just" rtl="0"/>
            <a:r>
              <a:rPr lang="en-US" dirty="0" err="1" smtClean="0"/>
              <a:t>Praziquantel</a:t>
            </a:r>
            <a:r>
              <a:rPr lang="en-US" dirty="0" smtClean="0"/>
              <a:t> is another option, 50 mg/kg </a:t>
            </a:r>
            <a:r>
              <a:rPr lang="en-US" dirty="0" smtClean="0"/>
              <a:t>in three </a:t>
            </a:r>
            <a:r>
              <a:rPr lang="en-US" dirty="0" smtClean="0"/>
              <a:t>divided doses daily for 10 days. </a:t>
            </a:r>
            <a:endParaRPr lang="en-US" dirty="0" smtClean="0"/>
          </a:p>
          <a:p>
            <a:pPr algn="just" rtl="0"/>
            <a:r>
              <a:rPr lang="en-US" dirty="0" err="1" smtClean="0"/>
              <a:t>Prednisolone</a:t>
            </a:r>
            <a:r>
              <a:rPr lang="en-US" dirty="0" smtClean="0"/>
              <a:t>, 10 </a:t>
            </a:r>
            <a:r>
              <a:rPr lang="en-US" dirty="0" smtClean="0"/>
              <a:t>mg 8-hourly</a:t>
            </a:r>
            <a:r>
              <a:rPr lang="en-US" dirty="0" smtClean="0"/>
              <a:t>, is also given for 14 days, starting 1 day </a:t>
            </a:r>
            <a:r>
              <a:rPr lang="en-US" dirty="0" smtClean="0"/>
              <a:t>before the </a:t>
            </a:r>
            <a:r>
              <a:rPr lang="en-US" dirty="0" err="1" smtClean="0"/>
              <a:t>albendazole</a:t>
            </a:r>
            <a:r>
              <a:rPr lang="en-US" dirty="0" smtClean="0"/>
              <a:t> or </a:t>
            </a:r>
            <a:r>
              <a:rPr lang="en-US" dirty="0" err="1" smtClean="0"/>
              <a:t>praziquantel</a:t>
            </a:r>
            <a:r>
              <a:rPr lang="en-US" dirty="0" smtClean="0"/>
              <a:t>.</a:t>
            </a:r>
            <a:endParaRPr lang="ar-IQ"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In addition, </a:t>
            </a:r>
            <a:r>
              <a:rPr lang="en-US" dirty="0" smtClean="0"/>
              <a:t>anti-epileptic drugs </a:t>
            </a:r>
            <a:r>
              <a:rPr lang="en-US" dirty="0" smtClean="0"/>
              <a:t>should be given until the reaction in the brain has subsided.</a:t>
            </a:r>
          </a:p>
          <a:p>
            <a:pPr algn="just" rtl="0"/>
            <a:r>
              <a:rPr lang="en-US" dirty="0" smtClean="0"/>
              <a:t>Operative intervention is indicated for hydrocephalus.</a:t>
            </a:r>
          </a:p>
          <a:p>
            <a:pPr algn="just" rtl="0"/>
            <a:r>
              <a:rPr lang="en-US" dirty="0" smtClean="0"/>
              <a:t>Studies from India and Peru suggest that most </a:t>
            </a:r>
            <a:r>
              <a:rPr lang="en-US" dirty="0" smtClean="0"/>
              <a:t>small solitary </a:t>
            </a:r>
            <a:r>
              <a:rPr lang="en-US" dirty="0" smtClean="0"/>
              <a:t>cerebral cysts will resolve without treatment.</a:t>
            </a:r>
            <a:endParaRPr lang="ar-IQ"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Echinococcus</a:t>
            </a:r>
            <a:r>
              <a:rPr lang="en-US"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granulosus</a:t>
            </a:r>
            <a:r>
              <a:rPr lang="en-US"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Taenia</a:t>
            </a:r>
            <a:r>
              <a:rPr lang="en-US"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echinococcus</a:t>
            </a:r>
            <a:r>
              <a:rPr lang="en-US"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hydatid</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disease:</a:t>
            </a:r>
            <a:endParaRPr lang="ar-IQ"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dirty="0" smtClean="0"/>
              <a:t>Dogs are the definitive hosts of the tiny tapeworm </a:t>
            </a:r>
            <a:r>
              <a:rPr lang="en-US" i="1" dirty="0" smtClean="0"/>
              <a:t>E. </a:t>
            </a:r>
            <a:r>
              <a:rPr lang="en-US" i="1" dirty="0" err="1" smtClean="0"/>
              <a:t>granulosus</a:t>
            </a:r>
            <a:r>
              <a:rPr lang="en-US" i="1" dirty="0" smtClean="0"/>
              <a:t>. </a:t>
            </a:r>
            <a:endParaRPr lang="en-US" i="1" dirty="0" smtClean="0"/>
          </a:p>
          <a:p>
            <a:pPr algn="just" rtl="0"/>
            <a:r>
              <a:rPr lang="en-US" dirty="0" smtClean="0"/>
              <a:t>The </a:t>
            </a:r>
            <a:r>
              <a:rPr lang="en-US" dirty="0" smtClean="0"/>
              <a:t>larval stage, a </a:t>
            </a:r>
            <a:r>
              <a:rPr lang="en-US" dirty="0" err="1" smtClean="0"/>
              <a:t>hydatid</a:t>
            </a:r>
            <a:r>
              <a:rPr lang="en-US" dirty="0" smtClean="0"/>
              <a:t> cyst, </a:t>
            </a:r>
            <a:r>
              <a:rPr lang="en-US" dirty="0" smtClean="0"/>
              <a:t>normally occurs </a:t>
            </a:r>
            <a:r>
              <a:rPr lang="en-US" dirty="0" smtClean="0"/>
              <a:t>in sheep, cattle, camels and other animals </a:t>
            </a:r>
            <a:r>
              <a:rPr lang="en-US" dirty="0" smtClean="0"/>
              <a:t>that are </a:t>
            </a:r>
            <a:r>
              <a:rPr lang="en-US" dirty="0" smtClean="0"/>
              <a:t>infected from contaminated pastures or water.</a:t>
            </a:r>
          </a:p>
          <a:p>
            <a:pPr algn="just" rtl="0"/>
            <a:r>
              <a:rPr lang="en-US" dirty="0" smtClean="0"/>
              <a:t>By handling a dog or drinking contaminated </a:t>
            </a:r>
            <a:r>
              <a:rPr lang="en-US" dirty="0" smtClean="0"/>
              <a:t>water, humans </a:t>
            </a:r>
            <a:r>
              <a:rPr lang="en-US" dirty="0" smtClean="0"/>
              <a:t>may ingest </a:t>
            </a:r>
            <a:r>
              <a:rPr lang="en-US" dirty="0" smtClean="0"/>
              <a:t>eggs.</a:t>
            </a:r>
            <a:endParaRPr lang="ar-IQ"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r.PNG"/>
          <p:cNvPicPr>
            <a:picLocks noGrp="1" noChangeAspect="1"/>
          </p:cNvPicPr>
          <p:nvPr>
            <p:ph sz="quarter" idx="1"/>
          </p:nvPr>
        </p:nvPicPr>
        <p:blipFill>
          <a:blip r:embed="rId2"/>
          <a:stretch>
            <a:fillRect/>
          </a:stretch>
        </p:blipFill>
        <p:spPr>
          <a:xfrm>
            <a:off x="71438" y="1528762"/>
            <a:ext cx="8858280" cy="504351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classic triad of symptoms consists of abdominal pain, </a:t>
            </a:r>
            <a:r>
              <a:rPr lang="en-US" dirty="0" err="1" smtClean="0"/>
              <a:t>diarrhoea</a:t>
            </a:r>
            <a:r>
              <a:rPr lang="en-US" dirty="0" smtClean="0"/>
              <a:t> and </a:t>
            </a:r>
            <a:r>
              <a:rPr lang="en-US" dirty="0" err="1" smtClean="0"/>
              <a:t>urticaria</a:t>
            </a:r>
            <a:r>
              <a:rPr lang="en-US" dirty="0" smtClean="0"/>
              <a:t>.</a:t>
            </a:r>
          </a:p>
          <a:p>
            <a:pPr algn="just" rtl="0"/>
            <a:r>
              <a:rPr lang="en-US" dirty="0" err="1" smtClean="0"/>
              <a:t>Cutaneous</a:t>
            </a:r>
            <a:r>
              <a:rPr lang="en-US" dirty="0" smtClean="0"/>
              <a:t> manifestations, either </a:t>
            </a:r>
            <a:r>
              <a:rPr lang="en-US" dirty="0" err="1" smtClean="0"/>
              <a:t>urticaria</a:t>
            </a:r>
            <a:r>
              <a:rPr lang="en-US" dirty="0" smtClean="0"/>
              <a:t> or larva </a:t>
            </a:r>
            <a:r>
              <a:rPr lang="en-US" dirty="0" err="1" smtClean="0"/>
              <a:t>currens</a:t>
            </a:r>
            <a:r>
              <a:rPr lang="en-US" dirty="0" smtClean="0"/>
              <a:t> (a highly characteristic </a:t>
            </a:r>
            <a:r>
              <a:rPr lang="en-US" dirty="0" err="1" smtClean="0"/>
              <a:t>pruritic</a:t>
            </a:r>
            <a:r>
              <a:rPr lang="en-US" dirty="0" smtClean="0"/>
              <a:t>, elevated, </a:t>
            </a:r>
            <a:r>
              <a:rPr lang="en-US" dirty="0" err="1" smtClean="0"/>
              <a:t>erythematous</a:t>
            </a:r>
            <a:r>
              <a:rPr lang="en-US" dirty="0" smtClean="0"/>
              <a:t> lesion advancing along the course of larval migration), are characteristic and occur in 66% of patients.</a:t>
            </a:r>
            <a:endParaRPr lang="ar-IQ"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00174"/>
            <a:ext cx="8153400" cy="4495800"/>
          </a:xfrm>
        </p:spPr>
        <p:txBody>
          <a:bodyPr>
            <a:normAutofit fontScale="92500"/>
          </a:bodyPr>
          <a:lstStyle/>
          <a:p>
            <a:pPr algn="just" rtl="0"/>
            <a:r>
              <a:rPr lang="en-US" dirty="0" smtClean="0"/>
              <a:t>The embryo </a:t>
            </a:r>
            <a:r>
              <a:rPr lang="en-US" dirty="0" smtClean="0"/>
              <a:t>is liberated </a:t>
            </a:r>
            <a:r>
              <a:rPr lang="en-US" dirty="0" smtClean="0"/>
              <a:t>from the ovum in the small intestine </a:t>
            </a:r>
            <a:r>
              <a:rPr lang="en-US" dirty="0" smtClean="0"/>
              <a:t>and gains </a:t>
            </a:r>
            <a:r>
              <a:rPr lang="en-US" dirty="0" smtClean="0"/>
              <a:t>access to the blood stream and thus to the liver.</a:t>
            </a:r>
          </a:p>
          <a:p>
            <a:pPr algn="just" rtl="0"/>
            <a:r>
              <a:rPr lang="en-US" dirty="0" smtClean="0"/>
              <a:t>The resultant cyst grows very slowly, sometimes intermittently.</a:t>
            </a:r>
          </a:p>
          <a:p>
            <a:pPr algn="just" rtl="0"/>
            <a:r>
              <a:rPr lang="en-US" dirty="0" smtClean="0"/>
              <a:t>It is composed of an enveloping </a:t>
            </a:r>
            <a:r>
              <a:rPr lang="en-US" dirty="0" smtClean="0"/>
              <a:t>fibrous </a:t>
            </a:r>
            <a:r>
              <a:rPr lang="en-US" dirty="0" err="1" smtClean="0"/>
              <a:t>pericyst</a:t>
            </a:r>
            <a:r>
              <a:rPr lang="en-US" dirty="0" smtClean="0"/>
              <a:t>, laminated hyaline membrane (</a:t>
            </a:r>
            <a:r>
              <a:rPr lang="en-US" dirty="0" err="1" smtClean="0"/>
              <a:t>ectocyst</a:t>
            </a:r>
            <a:r>
              <a:rPr lang="en-US" dirty="0" smtClean="0"/>
              <a:t>) </a:t>
            </a:r>
            <a:r>
              <a:rPr lang="en-US" dirty="0" smtClean="0"/>
              <a:t>and inner </a:t>
            </a:r>
            <a:r>
              <a:rPr lang="en-US" dirty="0" smtClean="0"/>
              <a:t>germinal layers (</a:t>
            </a:r>
            <a:r>
              <a:rPr lang="en-US" dirty="0" err="1" smtClean="0"/>
              <a:t>endocyst</a:t>
            </a:r>
            <a:r>
              <a:rPr lang="en-US" dirty="0" smtClean="0"/>
              <a:t>) which gives rise </a:t>
            </a:r>
            <a:r>
              <a:rPr lang="en-US" dirty="0" smtClean="0"/>
              <a:t>to daughter </a:t>
            </a:r>
            <a:r>
              <a:rPr lang="en-US" dirty="0" smtClean="0"/>
              <a:t>cysts, or germinating cystic brood capsule </a:t>
            </a:r>
            <a:r>
              <a:rPr lang="en-US" dirty="0" smtClean="0"/>
              <a:t>in which </a:t>
            </a:r>
            <a:r>
              <a:rPr lang="en-US" dirty="0" smtClean="0"/>
              <a:t>larvae (</a:t>
            </a:r>
            <a:r>
              <a:rPr lang="en-US" dirty="0" err="1" smtClean="0"/>
              <a:t>protoscolices</a:t>
            </a:r>
            <a:r>
              <a:rPr lang="en-US" dirty="0" smtClean="0"/>
              <a:t>) develop.</a:t>
            </a:r>
            <a:endParaRPr lang="en-US" dirty="0" smtClean="0"/>
          </a:p>
          <a:p>
            <a:pPr algn="just" rtl="0"/>
            <a:endParaRPr lang="ar-IQ"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Over time </a:t>
            </a:r>
            <a:r>
              <a:rPr lang="en-US" dirty="0" smtClean="0"/>
              <a:t>some cysts </a:t>
            </a:r>
            <a:r>
              <a:rPr lang="en-US" dirty="0" smtClean="0"/>
              <a:t>may calcify and become non-viable. </a:t>
            </a:r>
            <a:endParaRPr lang="en-US" dirty="0" smtClean="0"/>
          </a:p>
          <a:p>
            <a:pPr algn="just" rtl="0"/>
            <a:r>
              <a:rPr lang="en-US" dirty="0" smtClean="0"/>
              <a:t>The disease is </a:t>
            </a:r>
            <a:r>
              <a:rPr lang="en-US" dirty="0" smtClean="0"/>
              <a:t>common in the Middle East, North and East </a:t>
            </a:r>
            <a:r>
              <a:rPr lang="en-US" dirty="0" smtClean="0"/>
              <a:t>Africa, Australia </a:t>
            </a:r>
            <a:r>
              <a:rPr lang="en-US" dirty="0" smtClean="0"/>
              <a:t>and Argentina. Foci of infection persist </a:t>
            </a:r>
            <a:r>
              <a:rPr lang="en-US" dirty="0" smtClean="0"/>
              <a:t>in rural </a:t>
            </a:r>
            <a:r>
              <a:rPr lang="en-US" dirty="0" smtClean="0"/>
              <a:t>Wales and Scotland.</a:t>
            </a:r>
            <a:endParaRPr lang="ar-IQ"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smtClean="0"/>
              <a:t>E. </a:t>
            </a:r>
            <a:r>
              <a:rPr lang="en-US" i="1" dirty="0" err="1" smtClean="0"/>
              <a:t>multilocularis</a:t>
            </a:r>
            <a:r>
              <a:rPr lang="en-US" i="1" dirty="0" smtClean="0"/>
              <a:t>, </a:t>
            </a:r>
            <a:r>
              <a:rPr lang="en-US" dirty="0" smtClean="0"/>
              <a:t>which has </a:t>
            </a:r>
            <a:r>
              <a:rPr lang="en-US" dirty="0" smtClean="0"/>
              <a:t>a cycle between foxes and voles, causes a </a:t>
            </a:r>
            <a:r>
              <a:rPr lang="en-US" dirty="0" smtClean="0"/>
              <a:t>similar but </a:t>
            </a:r>
            <a:r>
              <a:rPr lang="en-US" dirty="0" smtClean="0"/>
              <a:t>more severe infection, ‘alveolar </a:t>
            </a:r>
            <a:r>
              <a:rPr lang="en-US" dirty="0" err="1" smtClean="0"/>
              <a:t>hydatid</a:t>
            </a:r>
            <a:r>
              <a:rPr lang="en-US" dirty="0" smtClean="0"/>
              <a:t> disease</a:t>
            </a:r>
            <a:r>
              <a:rPr lang="en-US" dirty="0" smtClean="0"/>
              <a:t>’, which </a:t>
            </a:r>
            <a:r>
              <a:rPr lang="en-US" dirty="0" smtClean="0"/>
              <a:t>invades the liver like cancer.</a:t>
            </a:r>
            <a:endParaRPr lang="ar-IQ"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a:t>
            </a:r>
            <a:r>
              <a:rPr lang="en-US" b="1" i="1" dirty="0" smtClean="0"/>
              <a:t>features:</a:t>
            </a:r>
            <a:endParaRPr lang="ar-IQ" dirty="0"/>
          </a:p>
        </p:txBody>
      </p:sp>
      <p:sp>
        <p:nvSpPr>
          <p:cNvPr id="3" name="عنصر نائب للمحتوى 2"/>
          <p:cNvSpPr>
            <a:spLocks noGrp="1"/>
          </p:cNvSpPr>
          <p:nvPr>
            <p:ph sz="quarter" idx="1"/>
          </p:nvPr>
        </p:nvSpPr>
        <p:spPr>
          <a:xfrm>
            <a:off x="612648" y="1576406"/>
            <a:ext cx="8153400" cy="4495800"/>
          </a:xfrm>
        </p:spPr>
        <p:txBody>
          <a:bodyPr>
            <a:normAutofit/>
          </a:bodyPr>
          <a:lstStyle/>
          <a:p>
            <a:pPr algn="just" rtl="0"/>
            <a:r>
              <a:rPr lang="en-US" dirty="0" smtClean="0"/>
              <a:t>A </a:t>
            </a:r>
            <a:r>
              <a:rPr lang="en-US" dirty="0" err="1" smtClean="0"/>
              <a:t>hydatid</a:t>
            </a:r>
            <a:r>
              <a:rPr lang="en-US" dirty="0" smtClean="0"/>
              <a:t> cyst is typically acquired in childhood </a:t>
            </a:r>
            <a:r>
              <a:rPr lang="en-US" dirty="0" smtClean="0"/>
              <a:t>and may</a:t>
            </a:r>
            <a:r>
              <a:rPr lang="en-US" dirty="0" smtClean="0"/>
              <a:t>, after growing for some years, cause </a:t>
            </a:r>
            <a:r>
              <a:rPr lang="en-US" dirty="0" smtClean="0"/>
              <a:t>pressure symptoms</a:t>
            </a:r>
            <a:r>
              <a:rPr lang="en-US" dirty="0" smtClean="0"/>
              <a:t>. </a:t>
            </a:r>
            <a:r>
              <a:rPr lang="en-US" dirty="0" smtClean="0"/>
              <a:t>These </a:t>
            </a:r>
            <a:r>
              <a:rPr lang="en-US" dirty="0" smtClean="0"/>
              <a:t>vary, depending on the organ or </a:t>
            </a:r>
            <a:r>
              <a:rPr lang="en-US" dirty="0" smtClean="0"/>
              <a:t>tissue involved.</a:t>
            </a:r>
          </a:p>
          <a:p>
            <a:pPr algn="just" rtl="0"/>
            <a:r>
              <a:rPr lang="en-US" dirty="0" smtClean="0"/>
              <a:t>In nearly 75% of patients with </a:t>
            </a:r>
            <a:r>
              <a:rPr lang="en-US" dirty="0" err="1" smtClean="0"/>
              <a:t>hydatid</a:t>
            </a:r>
            <a:r>
              <a:rPr lang="en-US" dirty="0" smtClean="0"/>
              <a:t> </a:t>
            </a:r>
            <a:r>
              <a:rPr lang="en-US" dirty="0" smtClean="0"/>
              <a:t>disease the </a:t>
            </a:r>
            <a:r>
              <a:rPr lang="en-US" dirty="0" smtClean="0"/>
              <a:t>right lobe of the liver is invaded and contains </a:t>
            </a:r>
            <a:r>
              <a:rPr lang="en-US" dirty="0" smtClean="0"/>
              <a:t>a single cyst. </a:t>
            </a:r>
          </a:p>
          <a:p>
            <a:pPr algn="just" rtl="0"/>
            <a:r>
              <a:rPr lang="en-US" dirty="0" smtClean="0"/>
              <a:t>In </a:t>
            </a:r>
            <a:r>
              <a:rPr lang="en-US" dirty="0" smtClean="0"/>
              <a:t>others a cyst may be found in </a:t>
            </a:r>
            <a:r>
              <a:rPr lang="en-US" dirty="0" smtClean="0"/>
              <a:t>lung, bone</a:t>
            </a:r>
            <a:r>
              <a:rPr lang="en-US" dirty="0" smtClean="0"/>
              <a:t>, brain or elsewhere.</a:t>
            </a:r>
            <a:endParaRPr lang="ar-IQ"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lstStyle/>
          <a:p>
            <a:pPr algn="just" rtl="0"/>
            <a:r>
              <a:rPr lang="en-US" dirty="0" smtClean="0"/>
              <a:t>The diagnosis depends on the clinical, </a:t>
            </a:r>
            <a:r>
              <a:rPr lang="en-US" dirty="0" smtClean="0"/>
              <a:t>radiological and </a:t>
            </a:r>
            <a:r>
              <a:rPr lang="en-US" dirty="0" smtClean="0"/>
              <a:t>ultrasound findings in a patient who </a:t>
            </a:r>
            <a:r>
              <a:rPr lang="en-US" dirty="0" smtClean="0"/>
              <a:t>has lived </a:t>
            </a:r>
            <a:r>
              <a:rPr lang="en-US" dirty="0" smtClean="0"/>
              <a:t>in close contact with dogs in an endemic area.</a:t>
            </a:r>
          </a:p>
          <a:p>
            <a:pPr algn="just" rtl="0"/>
            <a:r>
              <a:rPr lang="en-US" dirty="0" smtClean="0"/>
              <a:t>Complement fixation and ELISA are positive </a:t>
            </a:r>
            <a:r>
              <a:rPr lang="en-US" dirty="0" smtClean="0"/>
              <a:t>in 70–90</a:t>
            </a:r>
            <a:r>
              <a:rPr lang="en-US" dirty="0" smtClean="0"/>
              <a:t>% of patients.</a:t>
            </a:r>
            <a:endParaRPr lang="ar-IQ"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i="1" dirty="0" smtClean="0"/>
              <a:t>Management and </a:t>
            </a:r>
            <a:r>
              <a:rPr lang="en-US" sz="3600" b="1" i="1" dirty="0" smtClean="0"/>
              <a:t>prevention:</a:t>
            </a:r>
            <a:endParaRPr lang="ar-IQ" sz="3600" dirty="0"/>
          </a:p>
        </p:txBody>
      </p:sp>
      <p:sp>
        <p:nvSpPr>
          <p:cNvPr id="3" name="عنصر نائب للمحتوى 2"/>
          <p:cNvSpPr>
            <a:spLocks noGrp="1"/>
          </p:cNvSpPr>
          <p:nvPr>
            <p:ph sz="quarter" idx="1"/>
          </p:nvPr>
        </p:nvSpPr>
        <p:spPr/>
        <p:txBody>
          <a:bodyPr/>
          <a:lstStyle/>
          <a:p>
            <a:pPr algn="just" rtl="0"/>
            <a:r>
              <a:rPr lang="en-US" dirty="0" err="1" smtClean="0"/>
              <a:t>Hydatid</a:t>
            </a:r>
            <a:r>
              <a:rPr lang="en-US" dirty="0" smtClean="0"/>
              <a:t> cysts should be excised wherever possible.</a:t>
            </a:r>
          </a:p>
          <a:p>
            <a:pPr algn="just" rtl="0"/>
            <a:r>
              <a:rPr lang="en-US" dirty="0" smtClean="0"/>
              <a:t>Great care is taken to avoid spillage and cavities are </a:t>
            </a:r>
            <a:r>
              <a:rPr lang="en-US" dirty="0" err="1" smtClean="0"/>
              <a:t>sterilised</a:t>
            </a:r>
            <a:r>
              <a:rPr lang="en-US" dirty="0" smtClean="0"/>
              <a:t> with </a:t>
            </a:r>
            <a:r>
              <a:rPr lang="en-US" dirty="0" smtClean="0"/>
              <a:t>0.5% silver nitrate or 2.7% sodium chloride</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Albendazole (400 mg 12-hourly for 3 months) should also be </a:t>
            </a:r>
            <a:r>
              <a:rPr lang="en-US" dirty="0" smtClean="0"/>
              <a:t>used. The </a:t>
            </a:r>
            <a:r>
              <a:rPr lang="en-US" dirty="0" smtClean="0"/>
              <a:t>drug is now often combined with </a:t>
            </a:r>
            <a:r>
              <a:rPr lang="en-US" b="1" dirty="0" smtClean="0">
                <a:solidFill>
                  <a:srgbClr val="FF0000"/>
                </a:solidFill>
              </a:rPr>
              <a:t>PAIR</a:t>
            </a:r>
            <a:r>
              <a:rPr lang="en-US" dirty="0" smtClean="0"/>
              <a:t> (</a:t>
            </a:r>
            <a:r>
              <a:rPr lang="en-US" b="1" dirty="0" err="1" smtClean="0">
                <a:solidFill>
                  <a:srgbClr val="FF0000"/>
                </a:solidFill>
              </a:rPr>
              <a:t>p</a:t>
            </a:r>
            <a:r>
              <a:rPr lang="en-US" dirty="0" err="1" smtClean="0"/>
              <a:t>ercutaneous</a:t>
            </a:r>
            <a:r>
              <a:rPr lang="en-US" dirty="0" smtClean="0"/>
              <a:t> </a:t>
            </a:r>
            <a:r>
              <a:rPr lang="en-US" dirty="0" smtClean="0"/>
              <a:t>puncture, </a:t>
            </a:r>
            <a:r>
              <a:rPr lang="en-US" b="1" dirty="0" smtClean="0">
                <a:solidFill>
                  <a:srgbClr val="FF0000"/>
                </a:solidFill>
              </a:rPr>
              <a:t>a</a:t>
            </a:r>
            <a:r>
              <a:rPr lang="en-US" dirty="0" smtClean="0"/>
              <a:t>spiration, </a:t>
            </a:r>
            <a:r>
              <a:rPr lang="en-US" b="1" dirty="0" smtClean="0">
                <a:solidFill>
                  <a:srgbClr val="FF0000"/>
                </a:solidFill>
              </a:rPr>
              <a:t>i</a:t>
            </a:r>
            <a:r>
              <a:rPr lang="en-US" dirty="0" smtClean="0"/>
              <a:t>njection of </a:t>
            </a:r>
            <a:r>
              <a:rPr lang="en-US" dirty="0" err="1" smtClean="0"/>
              <a:t>scolicidal</a:t>
            </a:r>
            <a:r>
              <a:rPr lang="en-US" dirty="0" smtClean="0"/>
              <a:t> agent </a:t>
            </a:r>
            <a:r>
              <a:rPr lang="en-US" dirty="0" smtClean="0"/>
              <a:t>and </a:t>
            </a:r>
            <a:r>
              <a:rPr lang="en-US" b="1" dirty="0" smtClean="0">
                <a:solidFill>
                  <a:srgbClr val="FF0000"/>
                </a:solidFill>
              </a:rPr>
              <a:t>r</a:t>
            </a:r>
            <a:r>
              <a:rPr lang="en-US" dirty="0" smtClean="0"/>
              <a:t>e-aspiration) to good effect. </a:t>
            </a:r>
            <a:endParaRPr lang="en-US" dirty="0" smtClean="0"/>
          </a:p>
          <a:p>
            <a:pPr algn="just" rtl="0"/>
            <a:r>
              <a:rPr lang="en-US" dirty="0" err="1" smtClean="0"/>
              <a:t>Praziquantel</a:t>
            </a:r>
            <a:r>
              <a:rPr lang="en-US" dirty="0" smtClean="0"/>
              <a:t> 20 </a:t>
            </a:r>
            <a:r>
              <a:rPr lang="en-US" dirty="0" smtClean="0"/>
              <a:t>mg/kg 12-hourly for 14 days also kills </a:t>
            </a:r>
            <a:r>
              <a:rPr lang="en-US" dirty="0" err="1" smtClean="0"/>
              <a:t>protoscolices</a:t>
            </a:r>
            <a:r>
              <a:rPr lang="en-US" dirty="0" smtClean="0"/>
              <a:t> </a:t>
            </a:r>
            <a:r>
              <a:rPr lang="en-US" dirty="0" err="1" smtClean="0"/>
              <a:t>perioperatively</a:t>
            </a:r>
            <a:r>
              <a:rPr lang="en-US" dirty="0" smtClean="0"/>
              <a:t>.</a:t>
            </a:r>
            <a:endParaRPr lang="ar-IQ"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Prevention is difficult in situations where there is </a:t>
            </a:r>
            <a:r>
              <a:rPr lang="en-US" dirty="0" smtClean="0"/>
              <a:t>a close </a:t>
            </a:r>
            <a:r>
              <a:rPr lang="en-US" dirty="0" smtClean="0"/>
              <a:t>association with dogs and sheep. </a:t>
            </a:r>
            <a:endParaRPr lang="en-US" dirty="0" smtClean="0"/>
          </a:p>
          <a:p>
            <a:pPr algn="just" rtl="0"/>
            <a:r>
              <a:rPr lang="en-US" dirty="0" smtClean="0"/>
              <a:t>Personal hygiene, satisfactory </a:t>
            </a:r>
            <a:r>
              <a:rPr lang="en-US" dirty="0" smtClean="0"/>
              <a:t>disposal of carcasses, meat inspection </a:t>
            </a:r>
            <a:r>
              <a:rPr lang="en-US" dirty="0" smtClean="0"/>
              <a:t>and </a:t>
            </a:r>
            <a:r>
              <a:rPr lang="en-US" dirty="0" err="1" smtClean="0"/>
              <a:t>deworming</a:t>
            </a:r>
            <a:r>
              <a:rPr lang="en-US" dirty="0" smtClean="0"/>
              <a:t> </a:t>
            </a:r>
            <a:r>
              <a:rPr lang="en-US" dirty="0" smtClean="0"/>
              <a:t>of dogs can greatly reduce the prevalence </a:t>
            </a:r>
            <a:r>
              <a:rPr lang="en-US" dirty="0" smtClean="0"/>
              <a:t>of disease</a:t>
            </a:r>
            <a:r>
              <a:rPr lang="en-US" dirty="0" smtClean="0"/>
              <a:t>.</a:t>
            </a:r>
            <a:endParaRPr lang="ar-IQ"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Other </a:t>
            </a:r>
            <a:r>
              <a:rPr lang="en-US" dirty="0" smtClean="0"/>
              <a:t>tapeworms: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There are many other </a:t>
            </a:r>
            <a:r>
              <a:rPr lang="en-US" dirty="0" err="1" smtClean="0"/>
              <a:t>cestodes</a:t>
            </a:r>
            <a:r>
              <a:rPr lang="en-US" dirty="0" smtClean="0"/>
              <a:t> whose adult or </a:t>
            </a:r>
            <a:r>
              <a:rPr lang="en-US" dirty="0" smtClean="0"/>
              <a:t>larval stages </a:t>
            </a:r>
            <a:r>
              <a:rPr lang="en-US" dirty="0" smtClean="0"/>
              <a:t>may infect humans. </a:t>
            </a:r>
            <a:endParaRPr lang="en-US" dirty="0" smtClean="0"/>
          </a:p>
          <a:p>
            <a:pPr algn="just" rtl="0"/>
            <a:r>
              <a:rPr lang="en-US" dirty="0" err="1" smtClean="0"/>
              <a:t>Sparganosis</a:t>
            </a:r>
            <a:r>
              <a:rPr lang="en-US" dirty="0" smtClean="0"/>
              <a:t> </a:t>
            </a:r>
            <a:r>
              <a:rPr lang="en-US" dirty="0" smtClean="0"/>
              <a:t>is a condition </a:t>
            </a:r>
            <a:r>
              <a:rPr lang="en-US" dirty="0" smtClean="0"/>
              <a:t>in which </a:t>
            </a:r>
            <a:r>
              <a:rPr lang="en-US" dirty="0" smtClean="0"/>
              <a:t>an immature worm develops in humans, </a:t>
            </a:r>
            <a:r>
              <a:rPr lang="en-US" dirty="0" smtClean="0"/>
              <a:t>usually subcutaneously</a:t>
            </a:r>
            <a:r>
              <a:rPr lang="en-US" dirty="0" smtClean="0"/>
              <a:t>, as a result of eating or applying to </a:t>
            </a:r>
            <a:r>
              <a:rPr lang="en-US" dirty="0" smtClean="0"/>
              <a:t>the skin </a:t>
            </a:r>
            <a:r>
              <a:rPr lang="en-US" dirty="0" smtClean="0"/>
              <a:t>the secondary or tertiary intermediate host.</a:t>
            </a:r>
            <a:endParaRPr lang="ar-IQ"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1">
            <a:schemeClr val="lt2"/>
          </a:fillRef>
          <a:effectRef idx="0">
            <a:scrgbClr r="0" g="0" b="0"/>
          </a:effectRef>
          <a:fontRef idx="major"/>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ECTOPARASITES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r>
              <a:rPr lang="en-US" sz="3600" dirty="0" err="1" smtClean="0"/>
              <a:t>Ectoparasites</a:t>
            </a:r>
            <a:r>
              <a:rPr lang="en-US" sz="3600" dirty="0" smtClean="0"/>
              <a:t> only interact with the outermost </a:t>
            </a:r>
            <a:r>
              <a:rPr lang="en-US" sz="3600" dirty="0" smtClean="0"/>
              <a:t>surfaces of </a:t>
            </a:r>
            <a:r>
              <a:rPr lang="en-US" sz="3600" dirty="0" smtClean="0"/>
              <a:t>the </a:t>
            </a:r>
            <a:r>
              <a:rPr lang="en-US" sz="3600" dirty="0" smtClean="0"/>
              <a:t>host.</a:t>
            </a:r>
            <a:endParaRPr lang="ar-IQ"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Systemic </a:t>
            </a:r>
            <a:r>
              <a:rPr lang="en-US" dirty="0" err="1" smtClean="0"/>
              <a:t>strongyloidiasis</a:t>
            </a:r>
            <a:r>
              <a:rPr lang="en-US" dirty="0" smtClean="0"/>
              <a:t> (the </a:t>
            </a:r>
            <a:r>
              <a:rPr lang="en-US" i="1" dirty="0" err="1" smtClean="0"/>
              <a:t>Strongyloides</a:t>
            </a:r>
            <a:r>
              <a:rPr lang="en-US" i="1" dirty="0" smtClean="0"/>
              <a:t> </a:t>
            </a:r>
            <a:r>
              <a:rPr lang="en-US" dirty="0" err="1" smtClean="0"/>
              <a:t>hyperinfection</a:t>
            </a:r>
            <a:r>
              <a:rPr lang="en-US" dirty="0" smtClean="0"/>
              <a:t> syndrome), with dissemination of larvae throughout the body, occurs in association with immune suppression (</a:t>
            </a:r>
            <a:r>
              <a:rPr lang="en-US" dirty="0" err="1" smtClean="0"/>
              <a:t>intercurrent</a:t>
            </a:r>
            <a:r>
              <a:rPr lang="en-US" dirty="0" smtClean="0"/>
              <a:t> disease, HIV and HTLV-1 infection, corticosteroid treatment). </a:t>
            </a:r>
          </a:p>
          <a:p>
            <a:pPr algn="just" rtl="0"/>
            <a:r>
              <a:rPr lang="en-US" dirty="0" smtClean="0"/>
              <a:t>Patients present with severe, </a:t>
            </a:r>
            <a:r>
              <a:rPr lang="en-US" dirty="0" err="1" smtClean="0"/>
              <a:t>generalised</a:t>
            </a:r>
            <a:r>
              <a:rPr lang="en-US" dirty="0" smtClean="0"/>
              <a:t> abdominal pain, abdominal distension and shock.</a:t>
            </a:r>
            <a:endParaRPr lang="ar-IQ"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Jiggers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tungiasis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a:xfrm>
            <a:off x="612648" y="1571612"/>
            <a:ext cx="8153400" cy="4495800"/>
          </a:xfrm>
        </p:spPr>
        <p:txBody>
          <a:bodyPr>
            <a:normAutofit lnSpcReduction="10000"/>
          </a:bodyPr>
          <a:lstStyle/>
          <a:p>
            <a:pPr algn="just" rtl="0"/>
            <a:r>
              <a:rPr lang="en-US" dirty="0" smtClean="0"/>
              <a:t>This is widespread in tropical America and Africa, </a:t>
            </a:r>
            <a:r>
              <a:rPr lang="en-US" dirty="0" smtClean="0"/>
              <a:t>and is </a:t>
            </a:r>
            <a:r>
              <a:rPr lang="en-US" dirty="0" smtClean="0"/>
              <a:t>caused by the sand flea </a:t>
            </a:r>
            <a:r>
              <a:rPr lang="en-US" i="1" dirty="0" err="1" smtClean="0"/>
              <a:t>Tunga</a:t>
            </a:r>
            <a:r>
              <a:rPr lang="en-US" i="1" dirty="0" smtClean="0"/>
              <a:t> </a:t>
            </a:r>
            <a:r>
              <a:rPr lang="en-US" i="1" dirty="0" err="1" smtClean="0"/>
              <a:t>penetrans</a:t>
            </a:r>
            <a:r>
              <a:rPr lang="en-US" i="1" dirty="0" smtClean="0"/>
              <a:t>. </a:t>
            </a:r>
            <a:endParaRPr lang="en-US" i="1" dirty="0" smtClean="0"/>
          </a:p>
          <a:p>
            <a:pPr algn="just" rtl="0"/>
            <a:r>
              <a:rPr lang="en-US" dirty="0" smtClean="0"/>
              <a:t>The pregnant flea </a:t>
            </a:r>
            <a:r>
              <a:rPr lang="en-US" dirty="0" smtClean="0"/>
              <a:t>burrows into the skin around toes and </a:t>
            </a:r>
            <a:r>
              <a:rPr lang="en-US" dirty="0" smtClean="0"/>
              <a:t>produces large </a:t>
            </a:r>
            <a:r>
              <a:rPr lang="en-US" dirty="0" smtClean="0"/>
              <a:t>numbers of eggs</a:t>
            </a:r>
            <a:r>
              <a:rPr lang="en-US" dirty="0" smtClean="0"/>
              <a:t>.</a:t>
            </a:r>
          </a:p>
          <a:p>
            <a:pPr algn="just" rtl="0"/>
            <a:r>
              <a:rPr lang="en-US" dirty="0" smtClean="0"/>
              <a:t>The burrows are intensely </a:t>
            </a:r>
            <a:r>
              <a:rPr lang="en-US" dirty="0" smtClean="0"/>
              <a:t>irritating and </a:t>
            </a:r>
            <a:r>
              <a:rPr lang="en-US" dirty="0" smtClean="0"/>
              <a:t>the whole inflammatory nodule should </a:t>
            </a:r>
            <a:r>
              <a:rPr lang="en-US" dirty="0" smtClean="0"/>
              <a:t>be removed </a:t>
            </a:r>
            <a:r>
              <a:rPr lang="en-US" dirty="0" smtClean="0"/>
              <a:t>with a sterile needle. </a:t>
            </a:r>
            <a:endParaRPr lang="en-US" dirty="0" smtClean="0"/>
          </a:p>
          <a:p>
            <a:pPr algn="just" rtl="0"/>
            <a:r>
              <a:rPr lang="en-US" dirty="0" smtClean="0"/>
              <a:t>Secondary </a:t>
            </a:r>
            <a:r>
              <a:rPr lang="en-US" dirty="0" smtClean="0"/>
              <a:t>infection </a:t>
            </a:r>
            <a:r>
              <a:rPr lang="en-US" dirty="0" smtClean="0"/>
              <a:t>of </a:t>
            </a:r>
            <a:r>
              <a:rPr lang="en-US" dirty="0" err="1" smtClean="0"/>
              <a:t>tunga</a:t>
            </a:r>
            <a:r>
              <a:rPr lang="en-US" dirty="0" smtClean="0"/>
              <a:t> </a:t>
            </a:r>
            <a:r>
              <a:rPr lang="en-US" dirty="0" smtClean="0"/>
              <a:t>lesions is common.</a:t>
            </a:r>
            <a:endParaRPr lang="ar-IQ"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Myiasis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dirty="0" err="1" smtClean="0"/>
              <a:t>Myiasis</a:t>
            </a:r>
            <a:r>
              <a:rPr lang="en-US" dirty="0" smtClean="0"/>
              <a:t> is due to skin infestation with larvae of </a:t>
            </a:r>
            <a:r>
              <a:rPr lang="en-US" dirty="0" smtClean="0"/>
              <a:t>the South </a:t>
            </a:r>
            <a:r>
              <a:rPr lang="en-US" dirty="0" smtClean="0"/>
              <a:t>American botfly, </a:t>
            </a:r>
            <a:r>
              <a:rPr lang="en-US" i="1" dirty="0" err="1" smtClean="0"/>
              <a:t>Dermatobia</a:t>
            </a:r>
            <a:r>
              <a:rPr lang="en-US" i="1" dirty="0" smtClean="0"/>
              <a:t> </a:t>
            </a:r>
            <a:r>
              <a:rPr lang="en-US" i="1" dirty="0" err="1" smtClean="0"/>
              <a:t>hominis</a:t>
            </a:r>
            <a:r>
              <a:rPr lang="en-US" i="1" dirty="0" smtClean="0"/>
              <a:t>, </a:t>
            </a:r>
            <a:r>
              <a:rPr lang="en-US" dirty="0" smtClean="0"/>
              <a:t>or the </a:t>
            </a:r>
            <a:r>
              <a:rPr lang="en-US" dirty="0" smtClean="0"/>
              <a:t>African </a:t>
            </a:r>
            <a:r>
              <a:rPr lang="en-US" dirty="0" err="1" smtClean="0"/>
              <a:t>Tumbu</a:t>
            </a:r>
            <a:r>
              <a:rPr lang="en-US" dirty="0" smtClean="0"/>
              <a:t> </a:t>
            </a:r>
            <a:r>
              <a:rPr lang="en-US" dirty="0" smtClean="0"/>
              <a:t>fly, </a:t>
            </a:r>
            <a:r>
              <a:rPr lang="en-US" i="1" dirty="0" err="1" smtClean="0"/>
              <a:t>Cordylobia</a:t>
            </a:r>
            <a:r>
              <a:rPr lang="en-US" i="1" dirty="0" smtClean="0"/>
              <a:t> </a:t>
            </a:r>
            <a:r>
              <a:rPr lang="en-US" i="1" dirty="0" err="1" smtClean="0"/>
              <a:t>anthropophaga</a:t>
            </a:r>
            <a:r>
              <a:rPr lang="en-US" i="1" dirty="0" smtClean="0"/>
              <a:t>. </a:t>
            </a:r>
            <a:endParaRPr lang="en-US" i="1" dirty="0" smtClean="0"/>
          </a:p>
          <a:p>
            <a:pPr algn="just" rtl="0"/>
            <a:r>
              <a:rPr lang="en-US" dirty="0" smtClean="0"/>
              <a:t>The </a:t>
            </a:r>
            <a:r>
              <a:rPr lang="en-US" dirty="0" smtClean="0"/>
              <a:t>larvae </a:t>
            </a:r>
            <a:r>
              <a:rPr lang="en-US" dirty="0" smtClean="0"/>
              <a:t>develop in </a:t>
            </a:r>
            <a:r>
              <a:rPr lang="en-US" dirty="0" smtClean="0"/>
              <a:t>a subcutaneous space with a central sinus. </a:t>
            </a:r>
            <a:r>
              <a:rPr lang="en-US" dirty="0" smtClean="0"/>
              <a:t>This orifice is </a:t>
            </a:r>
            <a:r>
              <a:rPr lang="en-US" dirty="0" smtClean="0"/>
              <a:t>the air source for the larvae, and periodically </a:t>
            </a:r>
            <a:r>
              <a:rPr lang="en-US" dirty="0" smtClean="0"/>
              <a:t>the larval </a:t>
            </a:r>
            <a:r>
              <a:rPr lang="en-US" dirty="0" smtClean="0"/>
              <a:t>respiratory spiracles protrude through the sinus.</a:t>
            </a:r>
            <a:endParaRPr lang="ar-IQ"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Patients with </a:t>
            </a:r>
            <a:r>
              <a:rPr lang="en-US" dirty="0" err="1" smtClean="0"/>
              <a:t>myiasis</a:t>
            </a:r>
            <a:r>
              <a:rPr lang="en-US" dirty="0" smtClean="0"/>
              <a:t> feel movement within the </a:t>
            </a:r>
            <a:r>
              <a:rPr lang="en-US" dirty="0" smtClean="0"/>
              <a:t>larval burrow </a:t>
            </a:r>
            <a:r>
              <a:rPr lang="en-US" dirty="0" smtClean="0"/>
              <a:t>and can experience intermittent sharp, </a:t>
            </a:r>
            <a:r>
              <a:rPr lang="en-US" dirty="0" err="1" smtClean="0"/>
              <a:t>lancinating</a:t>
            </a:r>
            <a:r>
              <a:rPr lang="en-US" dirty="0" smtClean="0"/>
              <a:t> pains</a:t>
            </a:r>
            <a:r>
              <a:rPr lang="en-US" dirty="0" smtClean="0"/>
              <a:t>. </a:t>
            </a:r>
            <a:endParaRPr lang="en-US" dirty="0" smtClean="0"/>
          </a:p>
          <a:p>
            <a:pPr algn="just" rtl="0"/>
            <a:r>
              <a:rPr lang="en-US" dirty="0" err="1" smtClean="0"/>
              <a:t>Myiasis</a:t>
            </a:r>
            <a:r>
              <a:rPr lang="en-US" dirty="0" smtClean="0"/>
              <a:t> </a:t>
            </a:r>
            <a:r>
              <a:rPr lang="en-US" dirty="0" smtClean="0"/>
              <a:t>is diagnosed clinically and should </a:t>
            </a:r>
            <a:r>
              <a:rPr lang="en-US" dirty="0" smtClean="0"/>
              <a:t>be suspected </a:t>
            </a:r>
            <a:r>
              <a:rPr lang="en-US" dirty="0" smtClean="0"/>
              <a:t>with any </a:t>
            </a:r>
            <a:r>
              <a:rPr lang="en-US" dirty="0" err="1" smtClean="0"/>
              <a:t>furuncular</a:t>
            </a:r>
            <a:r>
              <a:rPr lang="en-US" dirty="0" smtClean="0"/>
              <a:t> lesion accompanied </a:t>
            </a:r>
            <a:r>
              <a:rPr lang="en-US" dirty="0" smtClean="0"/>
              <a:t>by pain </a:t>
            </a:r>
            <a:r>
              <a:rPr lang="en-US" dirty="0" smtClean="0"/>
              <a:t>and a crawling sensation in the skin.</a:t>
            </a:r>
            <a:endParaRPr lang="ar-IQ"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larva </a:t>
            </a:r>
            <a:r>
              <a:rPr lang="en-US" dirty="0" smtClean="0"/>
              <a:t>may be </a:t>
            </a:r>
            <a:r>
              <a:rPr lang="en-US" dirty="0" smtClean="0"/>
              <a:t>suffocated by blocking the respiratory orifice </a:t>
            </a:r>
            <a:r>
              <a:rPr lang="en-US" dirty="0" smtClean="0"/>
              <a:t>with petroleum </a:t>
            </a:r>
            <a:r>
              <a:rPr lang="en-US" dirty="0" smtClean="0"/>
              <a:t>jelly and gently removing it with tweezers.</a:t>
            </a:r>
          </a:p>
          <a:p>
            <a:pPr algn="just" rtl="0"/>
            <a:r>
              <a:rPr lang="en-US" dirty="0" smtClean="0"/>
              <a:t>Secondary infection of </a:t>
            </a:r>
            <a:r>
              <a:rPr lang="en-US" dirty="0" err="1" smtClean="0"/>
              <a:t>myiasis</a:t>
            </a:r>
            <a:r>
              <a:rPr lang="en-US" dirty="0" smtClean="0"/>
              <a:t> is remarkably </a:t>
            </a:r>
            <a:r>
              <a:rPr lang="en-US" dirty="0" smtClean="0"/>
              <a:t>infrequent and </a:t>
            </a:r>
            <a:r>
              <a:rPr lang="en-US" dirty="0" smtClean="0"/>
              <a:t>rapid healing follows removal of intact larvae.</a:t>
            </a:r>
            <a:endParaRPr lang="ar-IQ"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71472" y="2509838"/>
            <a:ext cx="8153400" cy="990600"/>
          </a:xfrm>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1001">
            <a:schemeClr val="lt2"/>
          </a:fillRef>
          <a:effectRef idx="0">
            <a:scrgbClr r="0" g="0" b="0"/>
          </a:effectRef>
          <a:fontRef idx="major"/>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a:t>
            </a:r>
            <a:endParaRPr lang="ar-IQ"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4" name="عنصر نائب للمحتوى 3"/>
          <p:cNvSpPr>
            <a:spLocks noGrp="1"/>
          </p:cNvSpPr>
          <p:nvPr>
            <p:ph sz="quarter" idx="1"/>
          </p:nvPr>
        </p:nvSpPr>
        <p:spPr>
          <a:xfrm>
            <a:off x="214282" y="1571612"/>
            <a:ext cx="3886200" cy="4572000"/>
          </a:xfrm>
        </p:spPr>
        <p:txBody>
          <a:bodyPr/>
          <a:lstStyle/>
          <a:p>
            <a:pPr algn="just" rtl="0"/>
            <a:r>
              <a:rPr lang="en-US" dirty="0" err="1" smtClean="0"/>
              <a:t>Helminths</a:t>
            </a:r>
            <a:r>
              <a:rPr lang="en-US" dirty="0" smtClean="0"/>
              <a:t> (from the Greek </a:t>
            </a:r>
            <a:r>
              <a:rPr lang="en-US" i="1" dirty="0" err="1" smtClean="0"/>
              <a:t>Helmins</a:t>
            </a:r>
            <a:r>
              <a:rPr lang="en-US" i="1" dirty="0" smtClean="0"/>
              <a:t>, </a:t>
            </a:r>
            <a:r>
              <a:rPr lang="en-US" dirty="0" smtClean="0"/>
              <a:t>meaning worm) include three groups of parasitic worm, large </a:t>
            </a:r>
            <a:r>
              <a:rPr lang="en-US" dirty="0" err="1" smtClean="0"/>
              <a:t>multicellular</a:t>
            </a:r>
            <a:r>
              <a:rPr lang="en-US" dirty="0" smtClean="0"/>
              <a:t> organisms with complex tissues and organs.</a:t>
            </a:r>
            <a:endParaRPr lang="ar-IQ" dirty="0"/>
          </a:p>
        </p:txBody>
      </p:sp>
      <p:pic>
        <p:nvPicPr>
          <p:cNvPr id="7" name="عنصر نائب للمحتوى 6" descr="Capture.PNG"/>
          <p:cNvPicPr>
            <a:picLocks noGrp="1" noChangeAspect="1"/>
          </p:cNvPicPr>
          <p:nvPr>
            <p:ph sz="quarter" idx="2"/>
          </p:nvPr>
        </p:nvPicPr>
        <p:blipFill>
          <a:blip r:embed="rId2"/>
          <a:stretch>
            <a:fillRect/>
          </a:stretch>
        </p:blipFill>
        <p:spPr>
          <a:xfrm>
            <a:off x="4500562" y="1615836"/>
            <a:ext cx="4429156" cy="481356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Massive larval invasion of the lungs causes cough, wheeze and </a:t>
            </a:r>
            <a:r>
              <a:rPr lang="en-US" dirty="0" err="1" smtClean="0"/>
              <a:t>dyspnoea</a:t>
            </a:r>
            <a:r>
              <a:rPr lang="en-US" dirty="0" smtClean="0"/>
              <a:t>; cerebral involvement has manifestations ranging from subtle neurological signs to coma. </a:t>
            </a:r>
          </a:p>
          <a:p>
            <a:pPr algn="just" rtl="0"/>
            <a:r>
              <a:rPr lang="en-US" dirty="0" smtClean="0"/>
              <a:t>Gram-negative sepsis frequently complicates the picture.</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a:xfrm>
            <a:off x="612648" y="1576406"/>
            <a:ext cx="8153400" cy="4495800"/>
          </a:xfrm>
        </p:spPr>
        <p:txBody>
          <a:bodyPr>
            <a:normAutofit lnSpcReduction="10000"/>
          </a:bodyPr>
          <a:lstStyle/>
          <a:p>
            <a:pPr algn="just" rtl="0"/>
            <a:r>
              <a:rPr lang="en-US" dirty="0" smtClean="0"/>
              <a:t>There is </a:t>
            </a:r>
            <a:r>
              <a:rPr lang="en-US" dirty="0" err="1" smtClean="0"/>
              <a:t>eosinophilia</a:t>
            </a:r>
            <a:r>
              <a:rPr lang="en-US" dirty="0" smtClean="0"/>
              <a:t>. </a:t>
            </a:r>
          </a:p>
          <a:p>
            <a:pPr algn="just" rtl="0"/>
            <a:r>
              <a:rPr lang="en-US" dirty="0" smtClean="0"/>
              <a:t>Serology (ELISA) is helpful, but definitive diagnosis depends upon finding the larvae.</a:t>
            </a:r>
          </a:p>
          <a:p>
            <a:pPr algn="just" rtl="0"/>
            <a:r>
              <a:rPr lang="en-US" dirty="0" smtClean="0"/>
              <a:t>The </a:t>
            </a:r>
            <a:r>
              <a:rPr lang="en-US" dirty="0" err="1" smtClean="0"/>
              <a:t>faeces</a:t>
            </a:r>
            <a:r>
              <a:rPr lang="en-US" dirty="0" smtClean="0"/>
              <a:t> should be examined microscopically for motile larvae; excretion is intermittent so repeated examinations may be necessary. </a:t>
            </a:r>
          </a:p>
          <a:p>
            <a:pPr algn="just" rtl="0"/>
            <a:r>
              <a:rPr lang="en-US" dirty="0" smtClean="0"/>
              <a:t>Larvae can also be found in </a:t>
            </a:r>
            <a:r>
              <a:rPr lang="en-US" dirty="0" err="1" smtClean="0"/>
              <a:t>jejunal</a:t>
            </a:r>
            <a:r>
              <a:rPr lang="en-US" dirty="0" smtClean="0"/>
              <a:t> aspirate or detected using the string test.</a:t>
            </a:r>
          </a:p>
          <a:p>
            <a:pPr algn="just" rtl="0"/>
            <a:r>
              <a:rPr lang="en-US" dirty="0" smtClean="0"/>
              <a:t>Larvae may also be cultured from </a:t>
            </a:r>
            <a:r>
              <a:rPr lang="en-US" dirty="0" err="1" smtClean="0"/>
              <a:t>faeces</a:t>
            </a:r>
            <a:r>
              <a:rPr lang="en-US" dirty="0" smtClean="0"/>
              <a:t>.</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err="1" smtClean="0"/>
              <a:t>Ivermectin</a:t>
            </a:r>
            <a:r>
              <a:rPr lang="en-US" dirty="0" smtClean="0"/>
              <a:t> 200 </a:t>
            </a:r>
            <a:r>
              <a:rPr lang="en-US" dirty="0" err="1" smtClean="0"/>
              <a:t>μg</a:t>
            </a:r>
            <a:r>
              <a:rPr lang="en-US" dirty="0" smtClean="0"/>
              <a:t>/kg as a single dose, or two doses of 200 </a:t>
            </a:r>
            <a:r>
              <a:rPr lang="en-US" dirty="0" err="1" smtClean="0"/>
              <a:t>μg</a:t>
            </a:r>
            <a:r>
              <a:rPr lang="en-US" dirty="0" smtClean="0"/>
              <a:t>/kg on successive days, is effective. Alternatively, </a:t>
            </a:r>
            <a:r>
              <a:rPr lang="en-US" dirty="0" err="1" smtClean="0"/>
              <a:t>albendazole</a:t>
            </a:r>
            <a:r>
              <a:rPr lang="en-US" dirty="0" smtClean="0"/>
              <a:t> is given orally in a dose of 15 mg/kg body weight 12-hourly for 3 days. A second course may be required. </a:t>
            </a:r>
          </a:p>
          <a:p>
            <a:pPr algn="just" rtl="0"/>
            <a:r>
              <a:rPr lang="en-US" dirty="0" smtClean="0"/>
              <a:t>For the </a:t>
            </a:r>
            <a:r>
              <a:rPr lang="en-US" i="1" dirty="0" err="1" smtClean="0"/>
              <a:t>Strongyloides</a:t>
            </a:r>
            <a:r>
              <a:rPr lang="en-US" dirty="0" smtClean="0"/>
              <a:t> </a:t>
            </a:r>
            <a:r>
              <a:rPr lang="en-US" dirty="0" err="1" smtClean="0"/>
              <a:t>hyperinfection</a:t>
            </a:r>
            <a:r>
              <a:rPr lang="en-US" dirty="0" smtClean="0"/>
              <a:t> syndrome, </a:t>
            </a:r>
            <a:r>
              <a:rPr lang="en-US" dirty="0" err="1" smtClean="0"/>
              <a:t>ivermectin</a:t>
            </a:r>
            <a:r>
              <a:rPr lang="en-US" dirty="0" smtClean="0"/>
              <a:t> is given at 200 </a:t>
            </a:r>
            <a:r>
              <a:rPr lang="en-US" dirty="0" err="1" smtClean="0"/>
              <a:t>μg</a:t>
            </a:r>
            <a:r>
              <a:rPr lang="en-US" dirty="0" smtClean="0"/>
              <a:t>/kg on days 1, 2, 15 and 16.</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Ascaris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lumbricoides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(roundworm):</a:t>
            </a:r>
            <a:endParaRPr lang="ar-IQ"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dirty="0" smtClean="0"/>
              <a:t>This pale yellow nematode is 20–35 cm long. </a:t>
            </a:r>
          </a:p>
          <a:p>
            <a:pPr algn="just" rtl="0"/>
            <a:r>
              <a:rPr lang="en-US" dirty="0" smtClean="0"/>
              <a:t>Humans are infected by eating food contaminated with mature ova.</a:t>
            </a:r>
          </a:p>
          <a:p>
            <a:pPr algn="just" rtl="0"/>
            <a:r>
              <a:rPr lang="en-US" i="1" dirty="0" err="1" smtClean="0"/>
              <a:t>Ascaris</a:t>
            </a:r>
            <a:r>
              <a:rPr lang="en-US" i="1" dirty="0" smtClean="0"/>
              <a:t> </a:t>
            </a:r>
            <a:r>
              <a:rPr lang="en-US" dirty="0" smtClean="0"/>
              <a:t>larvae hatch in the duodenum, migrate through the lungs, ascend the bronchial tree, are swallowed and mature in the small intestine.</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This tissue migration can provoke both local and general hypersensitivity reactions, with </a:t>
            </a:r>
            <a:r>
              <a:rPr lang="en-US" dirty="0" err="1" smtClean="0"/>
              <a:t>pneumonitis</a:t>
            </a:r>
            <a:r>
              <a:rPr lang="en-US" dirty="0" smtClean="0"/>
              <a:t>, </a:t>
            </a:r>
            <a:r>
              <a:rPr lang="en-US" dirty="0" err="1" smtClean="0"/>
              <a:t>eosinophilic</a:t>
            </a:r>
            <a:r>
              <a:rPr lang="en-US" dirty="0" smtClean="0"/>
              <a:t> </a:t>
            </a:r>
            <a:r>
              <a:rPr lang="en-US" dirty="0" err="1" smtClean="0"/>
              <a:t>granulomas</a:t>
            </a:r>
            <a:r>
              <a:rPr lang="en-US" dirty="0" smtClean="0"/>
              <a:t>, bronchial asthma and </a:t>
            </a:r>
            <a:r>
              <a:rPr lang="en-US" dirty="0" err="1" smtClean="0"/>
              <a:t>urticaria</a:t>
            </a:r>
            <a:r>
              <a:rPr lang="en-US" dirty="0" smtClean="0"/>
              <a:t>.</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p:txBody>
          <a:bodyPr/>
          <a:lstStyle/>
          <a:p>
            <a:pPr algn="just" rtl="0"/>
            <a:r>
              <a:rPr lang="en-US" dirty="0" smtClean="0"/>
              <a:t>Intestinal </a:t>
            </a:r>
            <a:r>
              <a:rPr lang="en-US" dirty="0" err="1" smtClean="0"/>
              <a:t>ascariasis</a:t>
            </a:r>
            <a:r>
              <a:rPr lang="en-US" dirty="0" smtClean="0"/>
              <a:t> causes symptoms ranging from occasional vague abdominal pain through to malnutrition.</a:t>
            </a:r>
          </a:p>
          <a:p>
            <a:pPr algn="just" rtl="0"/>
            <a:r>
              <a:rPr lang="en-US" dirty="0" smtClean="0"/>
              <a:t>The large size of the adult worm and its tendency to aggregate and migrate can result in obstructive complications.</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71612"/>
            <a:ext cx="8153400" cy="4495800"/>
          </a:xfrm>
        </p:spPr>
        <p:txBody>
          <a:bodyPr>
            <a:normAutofit lnSpcReduction="10000"/>
          </a:bodyPr>
          <a:lstStyle/>
          <a:p>
            <a:pPr algn="just" rtl="0"/>
            <a:r>
              <a:rPr lang="en-US" dirty="0" smtClean="0"/>
              <a:t>Tropical and subtropical areas are endemic for </a:t>
            </a:r>
            <a:r>
              <a:rPr lang="en-US" dirty="0" err="1" smtClean="0"/>
              <a:t>ascariasis</a:t>
            </a:r>
            <a:r>
              <a:rPr lang="en-US" dirty="0" smtClean="0"/>
              <a:t>, and in these areas it causes up to 35% of all intestinal obstructions, most commonly in the terminal ileum. </a:t>
            </a:r>
          </a:p>
          <a:p>
            <a:pPr algn="just" rtl="0"/>
            <a:r>
              <a:rPr lang="en-US" dirty="0" smtClean="0"/>
              <a:t>Obstruction can be complicated further by </a:t>
            </a:r>
            <a:r>
              <a:rPr lang="en-US" dirty="0" err="1" smtClean="0"/>
              <a:t>intussusception</a:t>
            </a:r>
            <a:r>
              <a:rPr lang="en-US" dirty="0" smtClean="0"/>
              <a:t>, </a:t>
            </a:r>
            <a:r>
              <a:rPr lang="en-US" dirty="0" err="1" smtClean="0"/>
              <a:t>volvulus</a:t>
            </a:r>
            <a:r>
              <a:rPr lang="en-US" dirty="0" smtClean="0"/>
              <a:t>, </a:t>
            </a:r>
            <a:r>
              <a:rPr lang="en-US" dirty="0" err="1" smtClean="0"/>
              <a:t>haemorrhagic</a:t>
            </a:r>
            <a:r>
              <a:rPr lang="en-US" dirty="0" smtClean="0"/>
              <a:t> infarction and perforation.</a:t>
            </a:r>
          </a:p>
          <a:p>
            <a:pPr algn="just" rtl="0"/>
            <a:r>
              <a:rPr lang="en-US" dirty="0" smtClean="0"/>
              <a:t>Other complications include blockage of the bile or pancreatic duct and obstruction of the appendix by adult worms.</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lstStyle/>
          <a:p>
            <a:pPr algn="just" rtl="0"/>
            <a:r>
              <a:rPr lang="en-US" dirty="0" smtClean="0"/>
              <a:t>The diagnosis is made microscopically by finding ova in the </a:t>
            </a:r>
            <a:r>
              <a:rPr lang="en-US" dirty="0" err="1" smtClean="0"/>
              <a:t>faeces</a:t>
            </a:r>
            <a:r>
              <a:rPr lang="en-US" dirty="0" smtClean="0"/>
              <a:t>. </a:t>
            </a:r>
          </a:p>
          <a:p>
            <a:pPr algn="just" rtl="0"/>
            <a:r>
              <a:rPr lang="en-US" dirty="0" smtClean="0"/>
              <a:t>Adult worms are frequently expelled rectally or orally. </a:t>
            </a:r>
          </a:p>
          <a:p>
            <a:pPr algn="just" rtl="0"/>
            <a:r>
              <a:rPr lang="en-US" dirty="0" smtClean="0"/>
              <a:t>Occasionally, the worms are demonstrated </a:t>
            </a:r>
            <a:r>
              <a:rPr lang="en-US" dirty="0" err="1" smtClean="0"/>
              <a:t>radiographically</a:t>
            </a:r>
            <a:r>
              <a:rPr lang="en-US" dirty="0" smtClean="0"/>
              <a:t> by a barium examination. </a:t>
            </a:r>
          </a:p>
          <a:p>
            <a:pPr algn="just" rtl="0"/>
            <a:r>
              <a:rPr lang="en-US" dirty="0" smtClean="0"/>
              <a:t>There is </a:t>
            </a:r>
            <a:r>
              <a:rPr lang="en-US" dirty="0" err="1" smtClean="0"/>
              <a:t>eosinophilia</a:t>
            </a:r>
            <a:r>
              <a:rPr lang="en-US" dirty="0" smtClean="0"/>
              <a:t>.</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lstStyle/>
          <a:p>
            <a:pPr algn="just" rtl="0"/>
            <a:r>
              <a:rPr lang="en-US" dirty="0" smtClean="0"/>
              <a:t>A single dose of </a:t>
            </a:r>
            <a:r>
              <a:rPr lang="en-US" dirty="0" err="1" smtClean="0"/>
              <a:t>albendazole</a:t>
            </a:r>
            <a:r>
              <a:rPr lang="en-US" dirty="0" smtClean="0"/>
              <a:t> (400 mg), </a:t>
            </a:r>
            <a:r>
              <a:rPr lang="en-US" dirty="0" err="1" smtClean="0"/>
              <a:t>pyrantel</a:t>
            </a:r>
            <a:r>
              <a:rPr lang="en-US" dirty="0" smtClean="0"/>
              <a:t> </a:t>
            </a:r>
            <a:r>
              <a:rPr lang="en-US" dirty="0" err="1" smtClean="0"/>
              <a:t>pamoate</a:t>
            </a:r>
            <a:r>
              <a:rPr lang="en-US" dirty="0" smtClean="0"/>
              <a:t> (11 mg/kg; maximum 1 g), </a:t>
            </a:r>
            <a:r>
              <a:rPr lang="en-US" dirty="0" err="1" smtClean="0"/>
              <a:t>piperazine</a:t>
            </a:r>
            <a:r>
              <a:rPr lang="en-US" dirty="0" smtClean="0"/>
              <a:t> (4 g) or </a:t>
            </a:r>
            <a:r>
              <a:rPr lang="en-US" dirty="0" err="1" smtClean="0"/>
              <a:t>mebendazole</a:t>
            </a:r>
            <a:r>
              <a:rPr lang="en-US" dirty="0" smtClean="0"/>
              <a:t> (100 mg 12-hourly for 3 days) is effective for intestinal </a:t>
            </a:r>
            <a:r>
              <a:rPr lang="en-US" dirty="0" err="1" smtClean="0"/>
              <a:t>ascariasis</a:t>
            </a:r>
            <a:r>
              <a:rPr lang="en-US" dirty="0" smtClean="0"/>
              <a:t>. </a:t>
            </a:r>
          </a:p>
          <a:p>
            <a:pPr algn="just" rtl="0"/>
            <a:r>
              <a:rPr lang="en-US" dirty="0" smtClean="0"/>
              <a:t>Patients should be warned that they might expel numerous whole, large worms.</a:t>
            </a: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Obstruction due to </a:t>
            </a:r>
            <a:r>
              <a:rPr lang="en-US" dirty="0" err="1" smtClean="0"/>
              <a:t>ascariasis</a:t>
            </a:r>
            <a:r>
              <a:rPr lang="en-US" dirty="0" smtClean="0"/>
              <a:t> should be treated with </a:t>
            </a:r>
            <a:r>
              <a:rPr lang="en-US" dirty="0" err="1" smtClean="0"/>
              <a:t>nasogastric</a:t>
            </a:r>
            <a:r>
              <a:rPr lang="en-US" dirty="0" smtClean="0"/>
              <a:t> suction, </a:t>
            </a:r>
            <a:r>
              <a:rPr lang="en-US" dirty="0" err="1" smtClean="0"/>
              <a:t>piperazine</a:t>
            </a:r>
            <a:r>
              <a:rPr lang="en-US" dirty="0" smtClean="0"/>
              <a:t> and intravenous fluids.</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ln>
            <a:noFill/>
          </a:ln>
          <a:effectLst/>
          <a:scene3d>
            <a:camera prst="orthographicFront">
              <a:rot lat="0" lon="0" rev="0"/>
            </a:camera>
            <a:lightRig rig="contrasting" dir="t">
              <a:rot lat="0" lon="0" rev="7800000"/>
            </a:lightRig>
          </a:scene3d>
          <a:sp3d>
            <a:bevelT w="139700" h="139700"/>
          </a:sp3d>
        </p:spPr>
        <p:style>
          <a:lnRef idx="0">
            <a:scrgbClr r="0" g="0" b="0"/>
          </a:lnRef>
          <a:fillRef idx="1001">
            <a:schemeClr val="lt2"/>
          </a:fillRef>
          <a:effectRef idx="0">
            <a:scrgbClr r="0" g="0" b="0"/>
          </a:effectRef>
          <a:fontRef idx="major"/>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Intestinal human nematodes: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عنصر نائب للمحتوى 5"/>
          <p:cNvSpPr>
            <a:spLocks noGrp="1"/>
          </p:cNvSpPr>
          <p:nvPr>
            <p:ph sz="quarter" idx="1"/>
          </p:nvPr>
        </p:nvSpPr>
        <p:spPr/>
        <p:txBody>
          <a:bodyPr>
            <a:normAutofit/>
          </a:bodyPr>
          <a:lstStyle/>
          <a:p>
            <a:pPr algn="just" rtl="0"/>
            <a:r>
              <a:rPr lang="en-US" dirty="0" smtClean="0"/>
              <a:t>Diseases are caused by adult nematodes living in the human gut. </a:t>
            </a:r>
          </a:p>
          <a:p>
            <a:pPr algn="just" rtl="0"/>
            <a:r>
              <a:rPr lang="en-US" dirty="0" smtClean="0"/>
              <a:t>There are two types:</a:t>
            </a:r>
          </a:p>
          <a:p>
            <a:pPr marL="514350" indent="-514350" algn="just" rtl="0">
              <a:buFont typeface="+mj-lt"/>
              <a:buAutoNum type="arabicPeriod"/>
            </a:pPr>
            <a:r>
              <a:rPr lang="en-US" dirty="0" smtClean="0"/>
              <a:t>the hookworms, which have a soil stage in which they develop into larvae that then penetrate the host</a:t>
            </a:r>
          </a:p>
          <a:p>
            <a:pPr marL="514350" indent="-514350" algn="just" rtl="0">
              <a:buFont typeface="+mj-lt"/>
              <a:buAutoNum type="arabicPeriod"/>
            </a:pPr>
            <a:r>
              <a:rPr lang="en-US" dirty="0" smtClean="0"/>
              <a:t>a group of nematodes which survive in the soil merely as eggs that have to be ingested for their life cycle to continue.</a:t>
            </a: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sz="quarter" idx="1"/>
          </p:nvPr>
        </p:nvSpPr>
        <p:spPr/>
        <p:txBody>
          <a:bodyPr/>
          <a:lstStyle/>
          <a:p>
            <a:pPr algn="just" rtl="0"/>
            <a:r>
              <a:rPr lang="en-US" dirty="0" smtClean="0"/>
              <a:t>Community chemotherapy </a:t>
            </a:r>
            <a:r>
              <a:rPr lang="en-US" dirty="0" err="1" smtClean="0"/>
              <a:t>programmes</a:t>
            </a:r>
            <a:r>
              <a:rPr lang="en-US" dirty="0" smtClean="0"/>
              <a:t> have been used to reduce </a:t>
            </a:r>
            <a:r>
              <a:rPr lang="en-US" i="1" dirty="0" err="1" smtClean="0"/>
              <a:t>Ascaris</a:t>
            </a:r>
            <a:r>
              <a:rPr lang="en-US" i="1" dirty="0" smtClean="0"/>
              <a:t> </a:t>
            </a:r>
            <a:r>
              <a:rPr lang="en-US" dirty="0" smtClean="0"/>
              <a:t>infection. </a:t>
            </a:r>
          </a:p>
          <a:p>
            <a:pPr algn="just" rtl="0"/>
            <a:r>
              <a:rPr lang="en-US" dirty="0" smtClean="0"/>
              <a:t>The whole community can be treated every 3 months for several years. </a:t>
            </a:r>
          </a:p>
          <a:p>
            <a:pPr algn="just" rtl="0"/>
            <a:r>
              <a:rPr lang="en-US" dirty="0" smtClean="0"/>
              <a:t>Alternatively, schoolchildren can be targeted; treating them lowers the prevalence of </a:t>
            </a:r>
            <a:r>
              <a:rPr lang="en-US" dirty="0" err="1" smtClean="0"/>
              <a:t>ascariasis</a:t>
            </a:r>
            <a:r>
              <a:rPr lang="en-US" dirty="0" smtClean="0"/>
              <a:t> in the community.</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Enterobius</a:t>
            </a:r>
            <a:r>
              <a:rPr lang="en-US"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vermicularis</a:t>
            </a:r>
            <a:r>
              <a:rPr lang="en-US"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(threadworm):</a:t>
            </a:r>
            <a:endParaRPr lang="ar-IQ"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lstStyle/>
          <a:p>
            <a:pPr algn="just" rtl="0"/>
            <a:r>
              <a:rPr lang="en-US" dirty="0" smtClean="0"/>
              <a:t>This </a:t>
            </a:r>
            <a:r>
              <a:rPr lang="en-US" dirty="0" err="1" smtClean="0"/>
              <a:t>helminth</a:t>
            </a:r>
            <a:r>
              <a:rPr lang="en-US" dirty="0" smtClean="0"/>
              <a:t> is common throughout the world. </a:t>
            </a:r>
          </a:p>
          <a:p>
            <a:pPr algn="just" rtl="0"/>
            <a:r>
              <a:rPr lang="en-US" dirty="0" smtClean="0"/>
              <a:t>It affects mainly children. </a:t>
            </a:r>
          </a:p>
          <a:p>
            <a:pPr algn="just" rtl="0"/>
            <a:r>
              <a:rPr lang="en-US" dirty="0" smtClean="0"/>
              <a:t>After the ova are swallowed, development takes place in the small intestine, but the adult worms are found chiefly in the colon.</a:t>
            </a:r>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p:txBody>
          <a:bodyPr>
            <a:normAutofit fontScale="92500" lnSpcReduction="10000"/>
          </a:bodyPr>
          <a:lstStyle/>
          <a:p>
            <a:pPr algn="just" rtl="0"/>
            <a:r>
              <a:rPr lang="en-US" dirty="0" smtClean="0"/>
              <a:t>The gravid female worm lays ova around the anus, causing intense itching, especially at night. </a:t>
            </a:r>
          </a:p>
          <a:p>
            <a:pPr algn="just" rtl="0"/>
            <a:r>
              <a:rPr lang="en-US" dirty="0" smtClean="0"/>
              <a:t>The ova are often carried to the mouth on the fingers and so </a:t>
            </a:r>
            <a:r>
              <a:rPr lang="en-US" dirty="0" err="1" smtClean="0"/>
              <a:t>reinfection</a:t>
            </a:r>
            <a:r>
              <a:rPr lang="en-US" dirty="0" smtClean="0"/>
              <a:t> or human-to-human infection takes place.</a:t>
            </a:r>
            <a:endParaRPr lang="ar-IQ" dirty="0"/>
          </a:p>
        </p:txBody>
      </p:sp>
      <p:pic>
        <p:nvPicPr>
          <p:cNvPr id="5" name="عنصر نائب للمحتوى 4" descr="k.PNG"/>
          <p:cNvPicPr>
            <a:picLocks noGrp="1" noChangeAspect="1"/>
          </p:cNvPicPr>
          <p:nvPr>
            <p:ph sz="quarter" idx="2"/>
          </p:nvPr>
        </p:nvPicPr>
        <p:blipFill>
          <a:blip r:embed="rId2"/>
          <a:stretch>
            <a:fillRect/>
          </a:stretch>
        </p:blipFill>
        <p:spPr>
          <a:xfrm>
            <a:off x="4786314" y="1589088"/>
            <a:ext cx="4143404" cy="476887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lstStyle/>
          <a:p>
            <a:pPr algn="just" rtl="0"/>
            <a:r>
              <a:rPr lang="en-US" dirty="0" smtClean="0"/>
              <a:t>In females the genitalia may be involved.</a:t>
            </a:r>
          </a:p>
          <a:p>
            <a:pPr algn="just" rtl="0"/>
            <a:r>
              <a:rPr lang="en-US" dirty="0" smtClean="0"/>
              <a:t>The adult worms may be seen moving on the buttocks or in the stool.</a:t>
            </a: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lstStyle/>
          <a:p>
            <a:pPr algn="just" rtl="0"/>
            <a:r>
              <a:rPr lang="en-US" dirty="0" smtClean="0"/>
              <a:t>Ova are detected by applying the adhesive surface of cellophane tape to the </a:t>
            </a:r>
            <a:r>
              <a:rPr lang="en-US" dirty="0" err="1" smtClean="0"/>
              <a:t>perianal</a:t>
            </a:r>
            <a:r>
              <a:rPr lang="en-US" dirty="0" smtClean="0"/>
              <a:t> skin in the morning. This is then examined on a glass slide under the microscope. </a:t>
            </a:r>
          </a:p>
          <a:p>
            <a:pPr algn="just" rtl="0"/>
            <a:r>
              <a:rPr lang="en-US" dirty="0" smtClean="0"/>
              <a:t>A </a:t>
            </a:r>
            <a:r>
              <a:rPr lang="en-US" dirty="0" err="1" smtClean="0"/>
              <a:t>perianal</a:t>
            </a:r>
            <a:r>
              <a:rPr lang="en-US" dirty="0" smtClean="0"/>
              <a:t> swab, moistened with saline, is an alternative sampling method.</a:t>
            </a:r>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lstStyle/>
          <a:p>
            <a:pPr algn="just" rtl="0"/>
            <a:r>
              <a:rPr lang="en-US" dirty="0" smtClean="0"/>
              <a:t>A single dose of </a:t>
            </a:r>
            <a:r>
              <a:rPr lang="en-US" dirty="0" err="1" smtClean="0"/>
              <a:t>mebendazole</a:t>
            </a:r>
            <a:r>
              <a:rPr lang="en-US" dirty="0" smtClean="0"/>
              <a:t> (100 mg), </a:t>
            </a:r>
            <a:r>
              <a:rPr lang="en-US" dirty="0" err="1" smtClean="0"/>
              <a:t>albendazole</a:t>
            </a:r>
            <a:r>
              <a:rPr lang="en-US" dirty="0" smtClean="0"/>
              <a:t> (400 mg), </a:t>
            </a:r>
            <a:r>
              <a:rPr lang="en-US" dirty="0" err="1" smtClean="0"/>
              <a:t>pyrantel</a:t>
            </a:r>
            <a:r>
              <a:rPr lang="en-US" dirty="0" smtClean="0"/>
              <a:t> </a:t>
            </a:r>
            <a:r>
              <a:rPr lang="en-US" dirty="0" err="1" smtClean="0"/>
              <a:t>pamoate</a:t>
            </a:r>
            <a:r>
              <a:rPr lang="en-US" dirty="0" smtClean="0"/>
              <a:t> (11 mg/kg) or </a:t>
            </a:r>
            <a:r>
              <a:rPr lang="en-US" dirty="0" err="1" smtClean="0"/>
              <a:t>piperazine</a:t>
            </a:r>
            <a:r>
              <a:rPr lang="en-US" dirty="0" smtClean="0"/>
              <a:t> (4 g) is given and may be repeated after 2 weeks to control auto-</a:t>
            </a:r>
            <a:r>
              <a:rPr lang="en-US" dirty="0" err="1" smtClean="0"/>
              <a:t>reinfection</a:t>
            </a:r>
            <a:r>
              <a:rPr lang="en-US" dirty="0" smtClean="0"/>
              <a:t>. </a:t>
            </a:r>
          </a:p>
          <a:p>
            <a:pPr algn="just" rtl="0"/>
            <a:r>
              <a:rPr lang="en-US" dirty="0" smtClean="0"/>
              <a:t>If infection recurs in a family, each member should be treated as above.</a:t>
            </a:r>
            <a:endParaRPr lang="ar-IQ"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During this period all nightclothes and bed linen are laundered. </a:t>
            </a:r>
          </a:p>
          <a:p>
            <a:pPr algn="just" rtl="0"/>
            <a:r>
              <a:rPr lang="en-US" dirty="0" smtClean="0"/>
              <a:t>Fingernails must be kept short and hands washed carefully before meals. </a:t>
            </a:r>
          </a:p>
          <a:p>
            <a:pPr algn="just" rtl="0"/>
            <a:r>
              <a:rPr lang="en-US" dirty="0" smtClean="0"/>
              <a:t>Subsequent therapy is reserved for those family members who develop recurrent infection.</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Trichuris</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trichiura</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(whipworm):</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dirty="0" smtClean="0"/>
              <a:t>Infections with whipworm are common all over the world under unhygienic conditions. </a:t>
            </a:r>
          </a:p>
          <a:p>
            <a:pPr algn="just" rtl="0"/>
            <a:r>
              <a:rPr lang="en-US" dirty="0" smtClean="0"/>
              <a:t>Infection is contracted by the ingestion of earth or food contaminated with ova which have become infective after lying for 3 weeks or more in moist soil. </a:t>
            </a:r>
          </a:p>
          <a:p>
            <a:pPr algn="just" rtl="0"/>
            <a:r>
              <a:rPr lang="en-US" dirty="0" smtClean="0"/>
              <a:t>The adult worm is 3–5 cm long and has a coiled anterior end resembling a whip.</a:t>
            </a:r>
          </a:p>
          <a:p>
            <a:pPr algn="just" rtl="0"/>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Whipworms inhabit the </a:t>
            </a:r>
            <a:r>
              <a:rPr lang="en-US" dirty="0" err="1" smtClean="0"/>
              <a:t>caecum</a:t>
            </a:r>
            <a:r>
              <a:rPr lang="en-US" dirty="0" smtClean="0"/>
              <a:t>, lower ileum, appendix, colon and anal canal. </a:t>
            </a:r>
          </a:p>
          <a:p>
            <a:pPr algn="just" rtl="0"/>
            <a:r>
              <a:rPr lang="en-US" dirty="0" smtClean="0"/>
              <a:t>There are usually no symptoms, but intense infections in children may cause persistent </a:t>
            </a:r>
            <a:r>
              <a:rPr lang="en-US" dirty="0" err="1" smtClean="0"/>
              <a:t>diarrhoea</a:t>
            </a:r>
            <a:r>
              <a:rPr lang="en-US" dirty="0" smtClean="0"/>
              <a:t> or rectal </a:t>
            </a:r>
            <a:r>
              <a:rPr lang="en-US" dirty="0" err="1" smtClean="0"/>
              <a:t>prolapse</a:t>
            </a:r>
            <a:r>
              <a:rPr lang="en-US" dirty="0" smtClean="0"/>
              <a:t>, and growth retardation.</a:t>
            </a:r>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diagnosis is readily made by identifying ova in </a:t>
            </a:r>
            <a:r>
              <a:rPr lang="en-US" dirty="0" err="1" smtClean="0"/>
              <a:t>faeces</a:t>
            </a:r>
            <a:r>
              <a:rPr lang="en-US" dirty="0" smtClean="0"/>
              <a:t>. </a:t>
            </a:r>
          </a:p>
          <a:p>
            <a:pPr algn="just" rtl="0"/>
            <a:r>
              <a:rPr lang="en-US" dirty="0" smtClean="0"/>
              <a:t>Treatment is with </a:t>
            </a:r>
            <a:r>
              <a:rPr lang="en-US" dirty="0" err="1" smtClean="0"/>
              <a:t>mebendazole</a:t>
            </a:r>
            <a:r>
              <a:rPr lang="en-US" dirty="0" smtClean="0"/>
              <a:t> in doses of 100 mg 12-hourly for 3–5 days or a single dose of </a:t>
            </a:r>
            <a:r>
              <a:rPr lang="en-US" dirty="0" err="1" smtClean="0"/>
              <a:t>albendazole</a:t>
            </a:r>
            <a:r>
              <a:rPr lang="en-US" dirty="0" smtClean="0"/>
              <a:t> 400 mg.</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geographical distribution of hookworms is limited by the larval requirement for warmth and humidity.</a:t>
            </a:r>
          </a:p>
          <a:p>
            <a:pPr algn="just" rtl="0"/>
            <a:r>
              <a:rPr lang="en-US" dirty="0" smtClean="0"/>
              <a:t>Soil-transmitted nematode infections can be prevented by avoidance of </a:t>
            </a:r>
            <a:r>
              <a:rPr lang="en-US" dirty="0" err="1" smtClean="0"/>
              <a:t>faecal</a:t>
            </a:r>
            <a:r>
              <a:rPr lang="en-US" dirty="0" smtClean="0"/>
              <a:t> soil contamination (adequate sewerage disposal) or skin contact (wearing shoes), and by strict personal hygiene.</a:t>
            </a: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scene3d>
            <a:camera prst="orthographicFront">
              <a:rot lat="0" lon="0" rev="0"/>
            </a:camera>
            <a:lightRig rig="contrasting" dir="t">
              <a:rot lat="0" lon="0" rev="7800000"/>
            </a:lightRig>
          </a:scene3d>
          <a:sp3d>
            <a:bevelT w="139700" h="139700"/>
          </a:sp3d>
        </p:spPr>
        <p:style>
          <a:lnRef idx="0">
            <a:scrgbClr r="0" g="0" b="0"/>
          </a:lnRef>
          <a:fillRef idx="1001">
            <a:schemeClr val="lt2"/>
          </a:fillRef>
          <a:effectRef idx="0">
            <a:scrgbClr r="0" g="0" b="0"/>
          </a:effectRef>
          <a:fontRef idx="major"/>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Tissue-dwelling human nematodes:</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sz="quarter" idx="1"/>
          </p:nvPr>
        </p:nvSpPr>
        <p:spPr/>
        <p:txBody>
          <a:bodyPr>
            <a:normAutofit/>
          </a:bodyPr>
          <a:lstStyle/>
          <a:p>
            <a:pPr algn="just" rtl="0"/>
            <a:r>
              <a:rPr lang="en-US" dirty="0" smtClean="0"/>
              <a:t>Filarial worms are tissue-dwelling nematodes. </a:t>
            </a:r>
          </a:p>
          <a:p>
            <a:pPr algn="just" rtl="0"/>
            <a:r>
              <a:rPr lang="en-US" dirty="0" smtClean="0"/>
              <a:t>The larval stages are inoculated by biting mosquitoes or flies, each specific to a particular filarial species. </a:t>
            </a:r>
          </a:p>
          <a:p>
            <a:pPr algn="just" rtl="0"/>
            <a:r>
              <a:rPr lang="en-US" dirty="0" smtClean="0"/>
              <a:t>The larvae develop into adult worms (2–50 cm long) which, after mating, produce millions of </a:t>
            </a:r>
            <a:r>
              <a:rPr lang="en-US" dirty="0" err="1" smtClean="0"/>
              <a:t>microfilariae</a:t>
            </a:r>
            <a:r>
              <a:rPr lang="en-US" dirty="0" smtClean="0"/>
              <a:t> (170–320 mm long) that migrate in blood or skin.</a:t>
            </a:r>
            <a:endParaRPr lang="ar-IQ"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life cycle is completed when the vector takes up </a:t>
            </a:r>
            <a:r>
              <a:rPr lang="en-US" dirty="0" err="1" smtClean="0"/>
              <a:t>microfilariae</a:t>
            </a:r>
            <a:r>
              <a:rPr lang="en-US" dirty="0" smtClean="0"/>
              <a:t> while feeding on humans. </a:t>
            </a:r>
          </a:p>
          <a:p>
            <a:pPr algn="just" rtl="0"/>
            <a:r>
              <a:rPr lang="en-US" dirty="0" smtClean="0"/>
              <a:t>In the insect, ingested </a:t>
            </a:r>
            <a:r>
              <a:rPr lang="en-US" dirty="0" err="1" smtClean="0"/>
              <a:t>microfilariae</a:t>
            </a:r>
            <a:r>
              <a:rPr lang="en-US" dirty="0" smtClean="0"/>
              <a:t> develop into infective larvae for inoculation in humans, normally the only host.</a:t>
            </a:r>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185734" y="1571612"/>
            <a:ext cx="3886200" cy="4572000"/>
          </a:xfrm>
        </p:spPr>
        <p:txBody>
          <a:bodyPr>
            <a:normAutofit lnSpcReduction="10000"/>
          </a:bodyPr>
          <a:lstStyle/>
          <a:p>
            <a:pPr algn="just" rtl="0"/>
            <a:r>
              <a:rPr lang="en-US" dirty="0" smtClean="0"/>
              <a:t>Disease is due to the host’s immune response to the worms (both adult and </a:t>
            </a:r>
            <a:r>
              <a:rPr lang="en-US" dirty="0" err="1" smtClean="0"/>
              <a:t>microfilariae</a:t>
            </a:r>
            <a:r>
              <a:rPr lang="en-US" dirty="0" smtClean="0"/>
              <a:t>), particularly dying worms, and its pattern and severity vary with the site and stage of each species.</a:t>
            </a:r>
            <a:endParaRPr lang="ar-IQ" dirty="0"/>
          </a:p>
        </p:txBody>
      </p:sp>
      <p:pic>
        <p:nvPicPr>
          <p:cNvPr id="6" name="عنصر نائب للمحتوى 5" descr="o.PNG"/>
          <p:cNvPicPr>
            <a:picLocks noGrp="1" noChangeAspect="1"/>
          </p:cNvPicPr>
          <p:nvPr>
            <p:ph sz="quarter" idx="2"/>
          </p:nvPr>
        </p:nvPicPr>
        <p:blipFill>
          <a:blip r:embed="rId2"/>
          <a:stretch>
            <a:fillRect/>
          </a:stretch>
        </p:blipFill>
        <p:spPr>
          <a:xfrm>
            <a:off x="4214810" y="1714488"/>
            <a:ext cx="4786314" cy="35719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lstStyle/>
          <a:p>
            <a:pPr algn="just" rtl="0"/>
            <a:r>
              <a:rPr lang="en-US" dirty="0" smtClean="0"/>
              <a:t>The worms are long-lived; </a:t>
            </a:r>
            <a:r>
              <a:rPr lang="en-US" dirty="0" err="1" smtClean="0"/>
              <a:t>microfilariae</a:t>
            </a:r>
            <a:r>
              <a:rPr lang="en-US" dirty="0" smtClean="0"/>
              <a:t> survive 2–3 years and adult worms 10–15 years. </a:t>
            </a:r>
          </a:p>
          <a:p>
            <a:pPr algn="just" rtl="0"/>
            <a:r>
              <a:rPr lang="en-US" dirty="0" smtClean="0"/>
              <a:t>The infections are chronic and worst in individuals constantly exposed to </a:t>
            </a:r>
            <a:r>
              <a:rPr lang="en-US" dirty="0" err="1" smtClean="0"/>
              <a:t>reinfection</a:t>
            </a:r>
            <a:r>
              <a:rPr lang="en-US" dirty="0" smtClean="0"/>
              <a:t>.</a:t>
            </a:r>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Lymphatic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filariasis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lstStyle/>
          <a:p>
            <a:pPr algn="just" rtl="0"/>
            <a:r>
              <a:rPr lang="en-US" dirty="0" smtClean="0"/>
              <a:t>Infection with the filarial worms </a:t>
            </a:r>
            <a:r>
              <a:rPr lang="en-US" i="1" dirty="0" err="1" smtClean="0"/>
              <a:t>Wuchereria</a:t>
            </a:r>
            <a:r>
              <a:rPr lang="en-US" i="1" dirty="0" smtClean="0"/>
              <a:t> </a:t>
            </a:r>
            <a:r>
              <a:rPr lang="en-US" i="1" dirty="0" err="1" smtClean="0"/>
              <a:t>bancrofti</a:t>
            </a:r>
            <a:r>
              <a:rPr lang="en-US" i="1" dirty="0" smtClean="0"/>
              <a:t>  </a:t>
            </a:r>
            <a:r>
              <a:rPr lang="en-US" dirty="0" smtClean="0"/>
              <a:t>and </a:t>
            </a:r>
            <a:r>
              <a:rPr lang="en-US" i="1" dirty="0" err="1" smtClean="0"/>
              <a:t>Brugia</a:t>
            </a:r>
            <a:r>
              <a:rPr lang="en-US" i="1" dirty="0" smtClean="0"/>
              <a:t> </a:t>
            </a:r>
            <a:r>
              <a:rPr lang="en-US" i="1" dirty="0" err="1" smtClean="0"/>
              <a:t>malayi</a:t>
            </a:r>
            <a:r>
              <a:rPr lang="en-US" i="1" dirty="0" smtClean="0"/>
              <a:t>  </a:t>
            </a:r>
            <a:r>
              <a:rPr lang="en-US" dirty="0" smtClean="0"/>
              <a:t>is associated with clinical outcomes ranging from subclinical infection to </a:t>
            </a:r>
            <a:r>
              <a:rPr lang="en-US" dirty="0" err="1" smtClean="0"/>
              <a:t>hydrocele</a:t>
            </a:r>
            <a:r>
              <a:rPr lang="en-US" dirty="0" smtClean="0"/>
              <a:t> and elephantiasis.</a:t>
            </a:r>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428596" y="1589567"/>
            <a:ext cx="3886200" cy="4572000"/>
          </a:xfrm>
        </p:spPr>
        <p:txBody>
          <a:bodyPr/>
          <a:lstStyle/>
          <a:p>
            <a:pPr algn="just" rtl="0"/>
            <a:r>
              <a:rPr lang="en-US" i="1" dirty="0" smtClean="0"/>
              <a:t>W. </a:t>
            </a:r>
            <a:r>
              <a:rPr lang="en-US" i="1" dirty="0" err="1" smtClean="0"/>
              <a:t>bancrofti</a:t>
            </a:r>
            <a:r>
              <a:rPr lang="en-US" i="1" dirty="0" smtClean="0"/>
              <a:t> </a:t>
            </a:r>
            <a:r>
              <a:rPr lang="en-US" dirty="0" smtClean="0"/>
              <a:t>is transmitted by night-biting </a:t>
            </a:r>
            <a:r>
              <a:rPr lang="en-US" dirty="0" err="1" smtClean="0"/>
              <a:t>culicine</a:t>
            </a:r>
            <a:r>
              <a:rPr lang="en-US" dirty="0" smtClean="0"/>
              <a:t> or </a:t>
            </a:r>
            <a:r>
              <a:rPr lang="en-US" dirty="0" err="1" smtClean="0"/>
              <a:t>anopheline</a:t>
            </a:r>
            <a:r>
              <a:rPr lang="en-US" dirty="0" smtClean="0"/>
              <a:t> mosquitoes in most areas.</a:t>
            </a:r>
            <a:endParaRPr lang="ar-IQ" dirty="0"/>
          </a:p>
        </p:txBody>
      </p:sp>
      <p:pic>
        <p:nvPicPr>
          <p:cNvPr id="8" name="عنصر نائب للمحتوى 7" descr="l.PNG"/>
          <p:cNvPicPr>
            <a:picLocks noGrp="1" noChangeAspect="1"/>
          </p:cNvPicPr>
          <p:nvPr>
            <p:ph sz="quarter" idx="2"/>
          </p:nvPr>
        </p:nvPicPr>
        <p:blipFill>
          <a:blip r:embed="rId2"/>
          <a:stretch>
            <a:fillRect/>
          </a:stretch>
        </p:blipFill>
        <p:spPr>
          <a:xfrm>
            <a:off x="4714876" y="1589088"/>
            <a:ext cx="4214842" cy="4911746"/>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a:bodyPr>
          <a:lstStyle/>
          <a:p>
            <a:pPr algn="just" rtl="0"/>
            <a:r>
              <a:rPr lang="en-US" dirty="0" smtClean="0"/>
              <a:t>The adult worms, 4–10 cm in length, live in the </a:t>
            </a:r>
            <a:r>
              <a:rPr lang="en-US" dirty="0" err="1" smtClean="0"/>
              <a:t>lymphatics</a:t>
            </a:r>
            <a:r>
              <a:rPr lang="en-US" dirty="0" smtClean="0"/>
              <a:t>, and the females produce </a:t>
            </a:r>
            <a:r>
              <a:rPr lang="en-US" dirty="0" err="1" smtClean="0"/>
              <a:t>microfilariae</a:t>
            </a:r>
            <a:r>
              <a:rPr lang="en-US" dirty="0" smtClean="0"/>
              <a:t> which circulate in large numbers in the peripheral blood, usually at night. </a:t>
            </a:r>
          </a:p>
          <a:p>
            <a:pPr algn="just" rtl="0"/>
            <a:r>
              <a:rPr lang="en-US" dirty="0" smtClean="0"/>
              <a:t>The infection is widespread in tropical Africa, the North African coast, coastal areas of Asia, Indonesia and northern Australia, the South Pacific islands, the West Indies and also in North and South America.</a:t>
            </a: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i="1" dirty="0" smtClean="0"/>
              <a:t>B. </a:t>
            </a:r>
            <a:r>
              <a:rPr lang="en-US" i="1" dirty="0" err="1" smtClean="0"/>
              <a:t>malayi</a:t>
            </a:r>
            <a:r>
              <a:rPr lang="en-US" i="1" dirty="0" smtClean="0"/>
              <a:t>   </a:t>
            </a:r>
            <a:r>
              <a:rPr lang="en-US" dirty="0" smtClean="0"/>
              <a:t>is similar to</a:t>
            </a:r>
            <a:r>
              <a:rPr lang="en-US" i="1" dirty="0" smtClean="0"/>
              <a:t> W. </a:t>
            </a:r>
            <a:r>
              <a:rPr lang="en-US" i="1" dirty="0" err="1" smtClean="0"/>
              <a:t>bancrofti</a:t>
            </a:r>
            <a:r>
              <a:rPr lang="en-US" i="1" dirty="0" smtClean="0"/>
              <a:t> </a:t>
            </a:r>
            <a:r>
              <a:rPr lang="en-US" dirty="0" smtClean="0"/>
              <a:t>and is found in Indonesia, Borneo, Malaysia, Vietnam, South China, South India and Sri Lanka.</a:t>
            </a: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Pathology:</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Several factors contribute to the pathogenesis of lymphatic </a:t>
            </a:r>
            <a:r>
              <a:rPr lang="en-US" dirty="0" err="1" smtClean="0"/>
              <a:t>filariasis</a:t>
            </a:r>
            <a:r>
              <a:rPr lang="en-US" dirty="0" smtClean="0"/>
              <a:t>. </a:t>
            </a:r>
          </a:p>
          <a:p>
            <a:pPr algn="just" rtl="0"/>
            <a:r>
              <a:rPr lang="en-US" dirty="0" smtClean="0"/>
              <a:t>Toxins released by the adult worm cause </a:t>
            </a:r>
            <a:r>
              <a:rPr lang="en-US" dirty="0" err="1" smtClean="0"/>
              <a:t>lymphangiectasia</a:t>
            </a:r>
            <a:r>
              <a:rPr lang="en-US" dirty="0" smtClean="0"/>
              <a:t>; this dilatation of the lymphatic vessels leads to lymphatic dysfunction and the chronic clinical manifestations of lymphatic </a:t>
            </a:r>
            <a:r>
              <a:rPr lang="en-US" dirty="0" err="1" smtClean="0"/>
              <a:t>filariasis</a:t>
            </a:r>
            <a:r>
              <a:rPr lang="en-US" dirty="0" smtClean="0"/>
              <a:t>, </a:t>
            </a:r>
            <a:r>
              <a:rPr lang="en-US" dirty="0" err="1" smtClean="0"/>
              <a:t>lymphoedema</a:t>
            </a:r>
            <a:r>
              <a:rPr lang="en-US" dirty="0" smtClean="0"/>
              <a:t> and </a:t>
            </a:r>
            <a:r>
              <a:rPr lang="en-US" dirty="0" err="1" smtClean="0"/>
              <a:t>hydrocele</a:t>
            </a:r>
            <a:r>
              <a:rPr lang="en-US" dirty="0" smtClean="0"/>
              <a:t>.</a:t>
            </a:r>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Death of the adult worm results in acute filarial </a:t>
            </a:r>
            <a:r>
              <a:rPr lang="en-US" dirty="0" err="1" smtClean="0"/>
              <a:t>lymphangitis</a:t>
            </a:r>
            <a:r>
              <a:rPr lang="en-US" dirty="0" smtClean="0"/>
              <a:t>. </a:t>
            </a:r>
          </a:p>
          <a:p>
            <a:pPr algn="just" rtl="0"/>
            <a:r>
              <a:rPr lang="en-US" dirty="0" smtClean="0"/>
              <a:t>The </a:t>
            </a:r>
            <a:r>
              <a:rPr lang="en-US" dirty="0" err="1" smtClean="0"/>
              <a:t>filariae</a:t>
            </a:r>
            <a:r>
              <a:rPr lang="en-US" dirty="0" smtClean="0"/>
              <a:t> are symbiotically infected with </a:t>
            </a:r>
            <a:r>
              <a:rPr lang="en-US" dirty="0" err="1" smtClean="0"/>
              <a:t>rickettsia</a:t>
            </a:r>
            <a:r>
              <a:rPr lang="en-US" dirty="0" smtClean="0"/>
              <a:t>-like bacteria (</a:t>
            </a:r>
            <a:r>
              <a:rPr lang="en-US" i="1" dirty="0" err="1" smtClean="0"/>
              <a:t>Wolbachia</a:t>
            </a:r>
            <a:r>
              <a:rPr lang="en-US" i="1" dirty="0" smtClean="0"/>
              <a:t> </a:t>
            </a:r>
            <a:r>
              <a:rPr lang="en-US" dirty="0" smtClean="0"/>
              <a:t>spp.) and release of </a:t>
            </a:r>
            <a:r>
              <a:rPr lang="en-US" dirty="0" err="1" smtClean="0"/>
              <a:t>lipopolysaccharide</a:t>
            </a:r>
            <a:r>
              <a:rPr lang="en-US" dirty="0" smtClean="0"/>
              <a:t> from these bacteria contributes to inflammation.</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Ancylostomiasis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(hookworm):</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fontScale="92500"/>
          </a:bodyPr>
          <a:lstStyle/>
          <a:p>
            <a:pPr algn="just" rtl="0"/>
            <a:r>
              <a:rPr lang="en-US" dirty="0" err="1" smtClean="0"/>
              <a:t>Ancylostomiasis</a:t>
            </a:r>
            <a:r>
              <a:rPr lang="en-US" dirty="0" smtClean="0"/>
              <a:t> is caused by </a:t>
            </a:r>
            <a:r>
              <a:rPr lang="en-US" dirty="0" err="1" smtClean="0"/>
              <a:t>parasitisation</a:t>
            </a:r>
            <a:r>
              <a:rPr lang="en-US" dirty="0" smtClean="0"/>
              <a:t> with </a:t>
            </a:r>
            <a:r>
              <a:rPr lang="en-US" i="1" dirty="0" err="1" smtClean="0"/>
              <a:t>Ancylostoma</a:t>
            </a:r>
            <a:r>
              <a:rPr lang="en-US" i="1" dirty="0" smtClean="0"/>
              <a:t> </a:t>
            </a:r>
            <a:r>
              <a:rPr lang="en-US" i="1" dirty="0" err="1" smtClean="0"/>
              <a:t>duodenale</a:t>
            </a:r>
            <a:r>
              <a:rPr lang="en-US" i="1" dirty="0" smtClean="0"/>
              <a:t> </a:t>
            </a:r>
            <a:r>
              <a:rPr lang="en-US" dirty="0" smtClean="0"/>
              <a:t>or</a:t>
            </a:r>
            <a:r>
              <a:rPr lang="en-US" i="1" dirty="0" smtClean="0"/>
              <a:t> </a:t>
            </a:r>
            <a:r>
              <a:rPr lang="en-US" i="1" dirty="0" err="1" smtClean="0"/>
              <a:t>Necator</a:t>
            </a:r>
            <a:r>
              <a:rPr lang="en-US" i="1" dirty="0" smtClean="0"/>
              <a:t> </a:t>
            </a:r>
            <a:r>
              <a:rPr lang="en-US" i="1" dirty="0" err="1" smtClean="0"/>
              <a:t>americanus</a:t>
            </a:r>
            <a:r>
              <a:rPr lang="en-US" i="1" dirty="0" smtClean="0"/>
              <a:t>. </a:t>
            </a:r>
          </a:p>
          <a:p>
            <a:pPr algn="just" rtl="0"/>
            <a:r>
              <a:rPr lang="en-US" dirty="0" smtClean="0"/>
              <a:t>The adult hookworm is 1 cm long and lives in the duodenum and upper jejunum.</a:t>
            </a:r>
            <a:endParaRPr lang="ar-IQ" dirty="0"/>
          </a:p>
        </p:txBody>
      </p:sp>
      <p:pic>
        <p:nvPicPr>
          <p:cNvPr id="5" name="عنصر نائب للمحتوى 4" descr="d.PNG"/>
          <p:cNvPicPr>
            <a:picLocks noGrp="1" noChangeAspect="1"/>
          </p:cNvPicPr>
          <p:nvPr>
            <p:ph sz="quarter" idx="2"/>
          </p:nvPr>
        </p:nvPicPr>
        <p:blipFill>
          <a:blip r:embed="rId2"/>
          <a:stretch>
            <a:fillRect/>
          </a:stretch>
        </p:blipFill>
        <p:spPr>
          <a:xfrm>
            <a:off x="4964214" y="1589088"/>
            <a:ext cx="3894066" cy="469743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Lymphatic obstruction persists after death of the adult worm. </a:t>
            </a:r>
          </a:p>
          <a:p>
            <a:pPr algn="just" rtl="0"/>
            <a:r>
              <a:rPr lang="en-US" dirty="0" smtClean="0"/>
              <a:t>Secondary bacterial infections cause tissue destruction. </a:t>
            </a:r>
          </a:p>
          <a:p>
            <a:pPr algn="just" rtl="0"/>
            <a:r>
              <a:rPr lang="en-US" dirty="0" smtClean="0"/>
              <a:t>The host response to </a:t>
            </a:r>
            <a:r>
              <a:rPr lang="en-US" dirty="0" err="1" smtClean="0"/>
              <a:t>microfilariae</a:t>
            </a:r>
            <a:r>
              <a:rPr lang="en-US" dirty="0" smtClean="0"/>
              <a:t> is central to the pathogenesis of tropical pulmonary </a:t>
            </a:r>
            <a:r>
              <a:rPr lang="en-US" dirty="0" err="1" smtClean="0"/>
              <a:t>eosinophilia</a:t>
            </a:r>
            <a:r>
              <a:rPr lang="en-US" dirty="0" smtClean="0"/>
              <a:t>.</a:t>
            </a:r>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a:xfrm>
            <a:off x="612648" y="1571612"/>
            <a:ext cx="8153400" cy="4495800"/>
          </a:xfrm>
        </p:spPr>
        <p:txBody>
          <a:bodyPr>
            <a:normAutofit/>
          </a:bodyPr>
          <a:lstStyle/>
          <a:p>
            <a:pPr algn="just" rtl="0"/>
            <a:r>
              <a:rPr lang="en-US" dirty="0" smtClean="0"/>
              <a:t>Acute filarial </a:t>
            </a:r>
            <a:r>
              <a:rPr lang="en-US" dirty="0" err="1" smtClean="0"/>
              <a:t>lymphangitis</a:t>
            </a:r>
            <a:r>
              <a:rPr lang="en-US" dirty="0" smtClean="0"/>
              <a:t> presents with fever, pain, tenderness and </a:t>
            </a:r>
            <a:r>
              <a:rPr lang="en-US" dirty="0" err="1" smtClean="0"/>
              <a:t>erythema</a:t>
            </a:r>
            <a:r>
              <a:rPr lang="en-US" dirty="0" smtClean="0"/>
              <a:t> along the course of inflamed lymphatic vessels. </a:t>
            </a:r>
          </a:p>
          <a:p>
            <a:pPr algn="just" rtl="0"/>
            <a:r>
              <a:rPr lang="en-US" dirty="0" smtClean="0"/>
              <a:t>Inflammation of the spermatic cord, </a:t>
            </a:r>
            <a:r>
              <a:rPr lang="en-US" dirty="0" err="1" smtClean="0"/>
              <a:t>epididymis</a:t>
            </a:r>
            <a:r>
              <a:rPr lang="en-US" dirty="0" smtClean="0"/>
              <a:t> and testis is common. </a:t>
            </a:r>
          </a:p>
          <a:p>
            <a:pPr algn="just" rtl="0"/>
            <a:r>
              <a:rPr lang="en-US" dirty="0" smtClean="0"/>
              <a:t>The whole episode lasts a few days but may recur several times a year. </a:t>
            </a:r>
          </a:p>
          <a:p>
            <a:pPr algn="just" rtl="0"/>
            <a:r>
              <a:rPr lang="en-US" dirty="0" smtClean="0"/>
              <a:t>Temporary </a:t>
            </a:r>
            <a:r>
              <a:rPr lang="en-US" dirty="0" err="1" smtClean="0"/>
              <a:t>oedema</a:t>
            </a:r>
            <a:r>
              <a:rPr lang="en-US" dirty="0" smtClean="0"/>
              <a:t> becomes more persistent and regional lymph nodes enlarge.</a:t>
            </a:r>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Progressive enlargement, coarsening, corrugation, fissuring and bacterial infection of the skin and subcutaneous tissue develop gradually, causing irreversible ‘elephantiasis’. </a:t>
            </a:r>
          </a:p>
          <a:p>
            <a:pPr algn="just" rtl="0"/>
            <a:r>
              <a:rPr lang="en-US" dirty="0" smtClean="0"/>
              <a:t>The scrotum may reach an enormous size. </a:t>
            </a:r>
          </a:p>
          <a:p>
            <a:pPr algn="just" rtl="0"/>
            <a:r>
              <a:rPr lang="en-US" dirty="0" err="1" smtClean="0"/>
              <a:t>Chyluria</a:t>
            </a:r>
            <a:r>
              <a:rPr lang="en-US" dirty="0" smtClean="0"/>
              <a:t> and </a:t>
            </a:r>
            <a:r>
              <a:rPr lang="en-US" dirty="0" err="1" smtClean="0"/>
              <a:t>chylous</a:t>
            </a:r>
            <a:r>
              <a:rPr lang="en-US" dirty="0" smtClean="0"/>
              <a:t> effusions are milky and opalescent; on standing, fat globules rise to the top.</a:t>
            </a:r>
            <a:endParaRPr lang="ar-IQ"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lnSpcReduction="10000"/>
          </a:bodyPr>
          <a:lstStyle/>
          <a:p>
            <a:pPr algn="just" rtl="0"/>
            <a:r>
              <a:rPr lang="en-US" dirty="0" smtClean="0"/>
              <a:t>The acute lymphatic manifestations of </a:t>
            </a:r>
            <a:r>
              <a:rPr lang="en-US" dirty="0" err="1" smtClean="0"/>
              <a:t>filariasis</a:t>
            </a:r>
            <a:r>
              <a:rPr lang="en-US" dirty="0" smtClean="0"/>
              <a:t> must be differentiated from </a:t>
            </a:r>
            <a:r>
              <a:rPr lang="en-US" dirty="0" err="1" smtClean="0"/>
              <a:t>thrombophlebitis</a:t>
            </a:r>
            <a:r>
              <a:rPr lang="en-US" dirty="0" smtClean="0"/>
              <a:t> and infection.</a:t>
            </a:r>
          </a:p>
          <a:p>
            <a:pPr algn="just" rtl="0"/>
            <a:r>
              <a:rPr lang="en-US" dirty="0" smtClean="0"/>
              <a:t>The </a:t>
            </a:r>
            <a:r>
              <a:rPr lang="en-US" dirty="0" err="1" smtClean="0"/>
              <a:t>oedema</a:t>
            </a:r>
            <a:r>
              <a:rPr lang="en-US" dirty="0" smtClean="0"/>
              <a:t> and lymphatic obstructive changes must be distinguished from congestive cardiac failure, malignancy, trauma and idiopathic abnormalities of the lymphatic system. </a:t>
            </a:r>
          </a:p>
          <a:p>
            <a:pPr algn="just" rtl="0"/>
            <a:r>
              <a:rPr lang="en-US" dirty="0" smtClean="0"/>
              <a:t>Silicates absorbed from volcanic soil can also cause non-filarial elephantiasis.</a:t>
            </a:r>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Tropical pulmonary </a:t>
            </a:r>
            <a:r>
              <a:rPr lang="en-US" dirty="0" err="1" smtClean="0"/>
              <a:t>eosinophilia</a:t>
            </a:r>
            <a:r>
              <a:rPr lang="en-US" dirty="0" smtClean="0"/>
              <a:t> is a complication seen mainly in India and is likely to be due to </a:t>
            </a:r>
            <a:r>
              <a:rPr lang="en-US" dirty="0" err="1" smtClean="0"/>
              <a:t>microfilariae</a:t>
            </a:r>
            <a:r>
              <a:rPr lang="en-US" dirty="0" smtClean="0"/>
              <a:t> trapped in the pulmonary capillaries and destroyed by allergic inflammation. Patients present with paroxysmal cough, wheeze and fever. </a:t>
            </a:r>
          </a:p>
          <a:p>
            <a:pPr algn="just" rtl="0"/>
            <a:r>
              <a:rPr lang="en-US" dirty="0" smtClean="0"/>
              <a:t>If untreated, this progresses to debilitating chronic interstitial lung disease.</a:t>
            </a:r>
            <a:endParaRPr lang="ar-IQ"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lstStyle/>
          <a:p>
            <a:pPr algn="just" rtl="0"/>
            <a:r>
              <a:rPr lang="en-US" dirty="0" smtClean="0"/>
              <a:t>In the earliest stages of </a:t>
            </a:r>
            <a:r>
              <a:rPr lang="en-US" dirty="0" err="1" smtClean="0"/>
              <a:t>lymphangitis</a:t>
            </a:r>
            <a:r>
              <a:rPr lang="en-US" dirty="0" smtClean="0"/>
              <a:t> the diagnosis is made on clinical grounds, supported by </a:t>
            </a:r>
            <a:r>
              <a:rPr lang="en-US" dirty="0" err="1" smtClean="0"/>
              <a:t>eosinophilia</a:t>
            </a:r>
            <a:r>
              <a:rPr lang="en-US" dirty="0" smtClean="0"/>
              <a:t> and sometimes by positive filarial serology. </a:t>
            </a:r>
          </a:p>
          <a:p>
            <a:pPr algn="just" rtl="0"/>
            <a:r>
              <a:rPr lang="en-US" dirty="0" smtClean="0"/>
              <a:t>Filarial infections cause the highest </a:t>
            </a:r>
            <a:r>
              <a:rPr lang="en-US" dirty="0" err="1" smtClean="0"/>
              <a:t>eosinophil</a:t>
            </a:r>
            <a:r>
              <a:rPr lang="en-US" dirty="0" smtClean="0"/>
              <a:t> counts of all </a:t>
            </a:r>
            <a:r>
              <a:rPr lang="en-US" dirty="0" err="1" smtClean="0"/>
              <a:t>helminthic</a:t>
            </a:r>
            <a:r>
              <a:rPr lang="en-US" dirty="0" smtClean="0"/>
              <a:t> infections.</a:t>
            </a:r>
            <a:endParaRPr lang="ar-IQ"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err="1" smtClean="0"/>
              <a:t>Microfilariae</a:t>
            </a:r>
            <a:r>
              <a:rPr lang="en-US" dirty="0" smtClean="0"/>
              <a:t> can be found in the peripheral blood at night, and either are seen moving in a wet blood film or are detected by microfiltration of a sample of </a:t>
            </a:r>
            <a:r>
              <a:rPr lang="en-US" dirty="0" err="1" smtClean="0"/>
              <a:t>lysed</a:t>
            </a:r>
            <a:r>
              <a:rPr lang="en-US" dirty="0" smtClean="0"/>
              <a:t> blood. </a:t>
            </a:r>
          </a:p>
          <a:p>
            <a:pPr algn="just" rtl="0"/>
            <a:r>
              <a:rPr lang="en-US" dirty="0" smtClean="0"/>
              <a:t>They are usually present in </a:t>
            </a:r>
            <a:r>
              <a:rPr lang="en-US" dirty="0" err="1" smtClean="0"/>
              <a:t>hydrocele</a:t>
            </a:r>
            <a:r>
              <a:rPr lang="en-US" dirty="0" smtClean="0"/>
              <a:t> fluid, which may occasionally yield an adult </a:t>
            </a:r>
            <a:r>
              <a:rPr lang="en-US" dirty="0" err="1" smtClean="0"/>
              <a:t>filaria</a:t>
            </a:r>
            <a:r>
              <a:rPr lang="en-US" dirty="0" smtClean="0"/>
              <a:t>.</a:t>
            </a:r>
            <a:endParaRPr lang="ar-IQ"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71612"/>
            <a:ext cx="8153400" cy="4495800"/>
          </a:xfrm>
        </p:spPr>
        <p:txBody>
          <a:bodyPr>
            <a:normAutofit/>
          </a:bodyPr>
          <a:lstStyle/>
          <a:p>
            <a:pPr algn="just" rtl="0"/>
            <a:r>
              <a:rPr lang="en-US" dirty="0" smtClean="0"/>
              <a:t>By the time elephantiasis develops, </a:t>
            </a:r>
            <a:r>
              <a:rPr lang="en-US" dirty="0" err="1" smtClean="0"/>
              <a:t>microfilariae</a:t>
            </a:r>
            <a:r>
              <a:rPr lang="en-US" dirty="0" smtClean="0"/>
              <a:t> become difficult to find. </a:t>
            </a:r>
          </a:p>
          <a:p>
            <a:pPr algn="just" rtl="0"/>
            <a:r>
              <a:rPr lang="en-US" dirty="0" smtClean="0"/>
              <a:t>Calcified </a:t>
            </a:r>
            <a:r>
              <a:rPr lang="en-US" dirty="0" err="1" smtClean="0"/>
              <a:t>filariae</a:t>
            </a:r>
            <a:r>
              <a:rPr lang="en-US" dirty="0" smtClean="0"/>
              <a:t> may sometimes be demonstrable by radiography. </a:t>
            </a:r>
          </a:p>
          <a:p>
            <a:pPr algn="just" rtl="0"/>
            <a:r>
              <a:rPr lang="en-US" dirty="0" smtClean="0"/>
              <a:t>Movement of adult worms can be seen on scrotal ultrasound. </a:t>
            </a:r>
          </a:p>
          <a:p>
            <a:pPr algn="just" rtl="0"/>
            <a:r>
              <a:rPr lang="en-US" dirty="0" smtClean="0"/>
              <a:t>PCR-based tests for detection of </a:t>
            </a:r>
            <a:r>
              <a:rPr lang="en-US" i="1" dirty="0" smtClean="0"/>
              <a:t>W. </a:t>
            </a:r>
            <a:r>
              <a:rPr lang="en-US" i="1" dirty="0" err="1" smtClean="0"/>
              <a:t>bancrofti</a:t>
            </a:r>
            <a:r>
              <a:rPr lang="en-US" i="1" dirty="0" smtClean="0"/>
              <a:t> </a:t>
            </a:r>
            <a:r>
              <a:rPr lang="en-US" dirty="0" smtClean="0"/>
              <a:t>and</a:t>
            </a:r>
            <a:r>
              <a:rPr lang="en-US" i="1" dirty="0" smtClean="0"/>
              <a:t> B. </a:t>
            </a:r>
            <a:r>
              <a:rPr lang="en-US" i="1" dirty="0" err="1" smtClean="0"/>
              <a:t>malayi</a:t>
            </a:r>
            <a:r>
              <a:rPr lang="en-US" i="1" dirty="0" smtClean="0"/>
              <a:t>  </a:t>
            </a:r>
            <a:r>
              <a:rPr lang="en-US" dirty="0" smtClean="0"/>
              <a:t>DNA from blood have been developed.</a:t>
            </a:r>
            <a:endParaRPr lang="ar-IQ"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Indirect fluorescence and ELISA detect antibodies in over 95% of active cases and 70% of established elephantiasis. The test becomes negative 1–2 years after cure. </a:t>
            </a:r>
          </a:p>
          <a:p>
            <a:pPr algn="just" rtl="0"/>
            <a:r>
              <a:rPr lang="en-US" dirty="0" smtClean="0"/>
              <a:t>Serological tests cannot distinguish the different  filarial infections.</a:t>
            </a:r>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Highly sensitive and specific </a:t>
            </a:r>
            <a:r>
              <a:rPr lang="en-US" dirty="0" err="1" smtClean="0"/>
              <a:t>immunochromatographic</a:t>
            </a:r>
            <a:r>
              <a:rPr lang="en-US" dirty="0" smtClean="0"/>
              <a:t> card tests for detection of filarial infection are now commercially available; finger prick blood taken at any time of the day can be used for these.</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a:bodyPr>
          <a:lstStyle/>
          <a:p>
            <a:pPr algn="just" rtl="0"/>
            <a:r>
              <a:rPr lang="en-US" dirty="0" smtClean="0"/>
              <a:t>Eggs are passed in the </a:t>
            </a:r>
            <a:r>
              <a:rPr lang="en-US" dirty="0" err="1" smtClean="0"/>
              <a:t>faeces</a:t>
            </a:r>
            <a:r>
              <a:rPr lang="en-US" dirty="0" smtClean="0"/>
              <a:t>. </a:t>
            </a:r>
          </a:p>
          <a:p>
            <a:pPr algn="just" rtl="0"/>
            <a:r>
              <a:rPr lang="en-US" dirty="0" smtClean="0"/>
              <a:t>In warm, moist, shady soil the larvae develop into </a:t>
            </a:r>
            <a:r>
              <a:rPr lang="en-US" dirty="0" err="1" smtClean="0"/>
              <a:t>rhabditiform</a:t>
            </a:r>
            <a:r>
              <a:rPr lang="en-US" dirty="0" smtClean="0"/>
              <a:t> and then the infective </a:t>
            </a:r>
            <a:r>
              <a:rPr lang="en-US" dirty="0" err="1" smtClean="0"/>
              <a:t>filariform</a:t>
            </a:r>
            <a:r>
              <a:rPr lang="en-US" dirty="0" smtClean="0"/>
              <a:t> stages; they then penetrate human skin and are carried to the lungs. </a:t>
            </a:r>
          </a:p>
          <a:p>
            <a:pPr algn="just" rtl="0"/>
            <a:r>
              <a:rPr lang="en-US" dirty="0" smtClean="0"/>
              <a:t>After entering the alveoli they ascend the bronchi, are swallowed and mature in the small intestine, reaching maturity 4–7 weeks after infection.</a:t>
            </a:r>
            <a:endParaRPr lang="ar-IQ"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In tropical pulmonary </a:t>
            </a:r>
            <a:r>
              <a:rPr lang="en-US" dirty="0" err="1" smtClean="0"/>
              <a:t>eosinophilia</a:t>
            </a:r>
            <a:r>
              <a:rPr lang="en-US" dirty="0" smtClean="0"/>
              <a:t>, serology is strongly positive and </a:t>
            </a:r>
            <a:r>
              <a:rPr lang="en-US" dirty="0" err="1" smtClean="0"/>
              <a:t>IgE</a:t>
            </a:r>
            <a:r>
              <a:rPr lang="en-US" dirty="0" smtClean="0"/>
              <a:t> levels are massively elevated, but circulating </a:t>
            </a:r>
            <a:r>
              <a:rPr lang="en-US" dirty="0" err="1" smtClean="0"/>
              <a:t>microfilariae</a:t>
            </a:r>
            <a:r>
              <a:rPr lang="en-US" dirty="0" smtClean="0"/>
              <a:t> are not found. The chest X-ray shows </a:t>
            </a:r>
            <a:r>
              <a:rPr lang="en-US" dirty="0" err="1" smtClean="0"/>
              <a:t>miliary</a:t>
            </a:r>
            <a:r>
              <a:rPr lang="en-US" dirty="0" smtClean="0"/>
              <a:t> changes or mottled opacities. Pulmonary function tests show a restrictive picture.</a:t>
            </a:r>
            <a:endParaRPr lang="ar-IQ"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smtClean="0"/>
              <a:t>Management:</a:t>
            </a:r>
            <a:endParaRPr lang="ar-IQ"/>
          </a:p>
        </p:txBody>
      </p:sp>
      <p:sp>
        <p:nvSpPr>
          <p:cNvPr id="3" name="عنصر نائب للمحتوى 2"/>
          <p:cNvSpPr>
            <a:spLocks noGrp="1"/>
          </p:cNvSpPr>
          <p:nvPr>
            <p:ph sz="quarter" idx="1"/>
          </p:nvPr>
        </p:nvSpPr>
        <p:spPr>
          <a:xfrm>
            <a:off x="612648" y="1571612"/>
            <a:ext cx="8153400" cy="4495800"/>
          </a:xfrm>
        </p:spPr>
        <p:txBody>
          <a:bodyPr>
            <a:normAutofit/>
          </a:bodyPr>
          <a:lstStyle/>
          <a:p>
            <a:pPr algn="just" rtl="0"/>
            <a:r>
              <a:rPr lang="en-US" dirty="0" smtClean="0"/>
              <a:t>Treatment of the individual is aimed at reversing and halting disease progression. </a:t>
            </a:r>
          </a:p>
          <a:p>
            <a:pPr algn="just" rtl="0"/>
            <a:r>
              <a:rPr lang="en-US" dirty="0" err="1" smtClean="0"/>
              <a:t>Diethylcarbamazine</a:t>
            </a:r>
            <a:r>
              <a:rPr lang="en-US" dirty="0" smtClean="0"/>
              <a:t> (DEC) kills </a:t>
            </a:r>
            <a:r>
              <a:rPr lang="en-US" dirty="0" err="1" smtClean="0"/>
              <a:t>microfilariae</a:t>
            </a:r>
            <a:r>
              <a:rPr lang="en-US" dirty="0" smtClean="0"/>
              <a:t> and adult worms. The dose is 6 mg/ kg daily orally in three divided doses for 12 days. </a:t>
            </a:r>
          </a:p>
          <a:p>
            <a:pPr algn="just" rtl="0"/>
            <a:r>
              <a:rPr lang="en-US" dirty="0" smtClean="0"/>
              <a:t>Most adverse effects seen with DEC treatment are due to the host response to dying </a:t>
            </a:r>
            <a:r>
              <a:rPr lang="en-US" dirty="0" err="1" smtClean="0"/>
              <a:t>microfilariae</a:t>
            </a:r>
            <a:r>
              <a:rPr lang="en-US" dirty="0" smtClean="0"/>
              <a:t>, and the reaction intensity is directly proportional to the </a:t>
            </a:r>
            <a:r>
              <a:rPr lang="en-US" dirty="0" err="1" smtClean="0"/>
              <a:t>microfilarial</a:t>
            </a:r>
            <a:r>
              <a:rPr lang="en-US" dirty="0" smtClean="0"/>
              <a:t> load.</a:t>
            </a:r>
            <a:endParaRPr lang="ar-IQ"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71612"/>
            <a:ext cx="8153400" cy="4495800"/>
          </a:xfrm>
        </p:spPr>
        <p:txBody>
          <a:bodyPr>
            <a:normAutofit/>
          </a:bodyPr>
          <a:lstStyle/>
          <a:p>
            <a:pPr algn="just" rtl="0"/>
            <a:r>
              <a:rPr lang="en-US" dirty="0" smtClean="0"/>
              <a:t>The main symptoms are fever, headache, nausea, vomiting, </a:t>
            </a:r>
            <a:r>
              <a:rPr lang="en-US" dirty="0" err="1" smtClean="0"/>
              <a:t>arthralgia</a:t>
            </a:r>
            <a:r>
              <a:rPr lang="en-US" dirty="0" smtClean="0"/>
              <a:t> and prostration. These usually occur within 24–36 hours of the first dose of DEC. </a:t>
            </a:r>
          </a:p>
          <a:p>
            <a:pPr algn="just" rtl="0"/>
            <a:r>
              <a:rPr lang="en-US" dirty="0" smtClean="0"/>
              <a:t>Antihistamines or corticosteroids may be required to control these allergic phenomena. </a:t>
            </a:r>
          </a:p>
          <a:p>
            <a:pPr algn="just" rtl="0"/>
            <a:r>
              <a:rPr lang="en-US" dirty="0" smtClean="0"/>
              <a:t>Both the 12-day course and a single dose of DEC reduce microfilaria levels by about 90% 6–12 months after treatment.</a:t>
            </a:r>
            <a:endParaRPr lang="ar-IQ"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No carefully controlled trials have evaluated the effects of DEC treatment alone on the chronic manifestations of lymphatic </a:t>
            </a:r>
            <a:r>
              <a:rPr lang="en-US" dirty="0" err="1" smtClean="0"/>
              <a:t>filariasis</a:t>
            </a:r>
            <a:r>
              <a:rPr lang="en-US" dirty="0" smtClean="0"/>
              <a:t>.</a:t>
            </a:r>
          </a:p>
          <a:p>
            <a:pPr algn="just" rtl="0"/>
            <a:r>
              <a:rPr lang="en-US" dirty="0" smtClean="0"/>
              <a:t>A single dose of either </a:t>
            </a:r>
            <a:r>
              <a:rPr lang="en-US" dirty="0" err="1" smtClean="0"/>
              <a:t>ivermectin</a:t>
            </a:r>
            <a:r>
              <a:rPr lang="en-US" dirty="0" smtClean="0"/>
              <a:t> (200 </a:t>
            </a:r>
            <a:r>
              <a:rPr lang="en-US" dirty="0" err="1" smtClean="0"/>
              <a:t>μg</a:t>
            </a:r>
            <a:r>
              <a:rPr lang="en-US" dirty="0" smtClean="0"/>
              <a:t>/kg) or </a:t>
            </a:r>
            <a:r>
              <a:rPr lang="en-US" dirty="0" err="1" smtClean="0"/>
              <a:t>albendazole</a:t>
            </a:r>
            <a:r>
              <a:rPr lang="en-US" dirty="0" smtClean="0"/>
              <a:t> (400 mg) in combination with DEC (300 mg) also eliminates </a:t>
            </a:r>
            <a:r>
              <a:rPr lang="en-US" dirty="0" err="1" smtClean="0"/>
              <a:t>microfilariae</a:t>
            </a:r>
            <a:r>
              <a:rPr lang="en-US" dirty="0" smtClean="0"/>
              <a:t> for 1 year.</a:t>
            </a:r>
            <a:endParaRPr lang="ar-IQ"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With the discovery of an </a:t>
            </a:r>
            <a:r>
              <a:rPr lang="en-US" dirty="0" err="1" smtClean="0"/>
              <a:t>endosymbiotic</a:t>
            </a:r>
            <a:r>
              <a:rPr lang="en-US" dirty="0" smtClean="0"/>
              <a:t> bacterium, </a:t>
            </a:r>
            <a:r>
              <a:rPr lang="en-US" i="1" dirty="0" err="1" smtClean="0"/>
              <a:t>Wolbachia</a:t>
            </a:r>
            <a:r>
              <a:rPr lang="en-US" i="1" dirty="0" smtClean="0"/>
              <a:t>, </a:t>
            </a:r>
            <a:r>
              <a:rPr lang="en-US" dirty="0" smtClean="0"/>
              <a:t>in most of the filarial worms, there is a possible role for </a:t>
            </a:r>
            <a:r>
              <a:rPr lang="en-US" dirty="0" err="1" smtClean="0"/>
              <a:t>doxycycline</a:t>
            </a:r>
            <a:r>
              <a:rPr lang="en-US" dirty="0" smtClean="0"/>
              <a:t> in eliminating the bacteria; the drug leads to interruption of embryogenesis and hence the production of </a:t>
            </a:r>
            <a:r>
              <a:rPr lang="en-US" dirty="0" err="1" smtClean="0"/>
              <a:t>microfilariae</a:t>
            </a:r>
            <a:r>
              <a:rPr lang="en-US" dirty="0" smtClean="0"/>
              <a:t>.</a:t>
            </a:r>
            <a:endParaRPr lang="ar-IQ"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For tropical pulmonary </a:t>
            </a:r>
            <a:r>
              <a:rPr lang="en-US" dirty="0" err="1" smtClean="0"/>
              <a:t>eosinophilia</a:t>
            </a:r>
            <a:r>
              <a:rPr lang="en-US" dirty="0" smtClean="0"/>
              <a:t>, DEC (6 mg/kg daily orally in three divided doses for 14 days) is the treatment of choice.</a:t>
            </a:r>
            <a:endParaRPr lang="ar-IQ"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rgbClr val="FF0000"/>
                </a:solidFill>
              </a:rPr>
              <a:t>Chronic lymphatic pathology:</a:t>
            </a:r>
            <a:endParaRPr lang="ar-IQ" sz="3600" b="1" dirty="0">
              <a:solidFill>
                <a:srgbClr val="FF0000"/>
              </a:solidFill>
            </a:endParaRPr>
          </a:p>
        </p:txBody>
      </p:sp>
      <p:sp>
        <p:nvSpPr>
          <p:cNvPr id="3" name="عنصر نائب للمحتوى 2"/>
          <p:cNvSpPr>
            <a:spLocks noGrp="1"/>
          </p:cNvSpPr>
          <p:nvPr>
            <p:ph sz="quarter" idx="1"/>
          </p:nvPr>
        </p:nvSpPr>
        <p:spPr/>
        <p:txBody>
          <a:bodyPr/>
          <a:lstStyle/>
          <a:p>
            <a:pPr algn="just" rtl="0"/>
            <a:r>
              <a:rPr lang="en-US" dirty="0" smtClean="0"/>
              <a:t>Experience in India and Brazil shows that active management of chronic lymphatic pathology can alleviate symptoms. </a:t>
            </a:r>
          </a:p>
          <a:p>
            <a:pPr algn="just" rtl="0"/>
            <a:r>
              <a:rPr lang="en-US" dirty="0" smtClean="0"/>
              <a:t>Patients should be taught meticulous skin care of their </a:t>
            </a:r>
            <a:r>
              <a:rPr lang="en-US" dirty="0" err="1" smtClean="0"/>
              <a:t>lymphoedematous</a:t>
            </a:r>
            <a:r>
              <a:rPr lang="en-US" dirty="0" smtClean="0"/>
              <a:t> limbs to prevent secondary bacterial and fungal infections.</a:t>
            </a:r>
            <a:endParaRPr lang="ar-IQ"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Tight bandaging, massage and bed rest with elevation of the affected limb may help to control the </a:t>
            </a:r>
            <a:r>
              <a:rPr lang="en-US" dirty="0" err="1" smtClean="0"/>
              <a:t>lymphoedema</a:t>
            </a:r>
            <a:r>
              <a:rPr lang="en-US" dirty="0" smtClean="0"/>
              <a:t>. </a:t>
            </a:r>
          </a:p>
          <a:p>
            <a:pPr algn="just" rtl="0"/>
            <a:r>
              <a:rPr lang="en-US" dirty="0" smtClean="0"/>
              <a:t>Prompt diagnosis and antibiotic therapy of bacterial </a:t>
            </a:r>
            <a:r>
              <a:rPr lang="en-US" dirty="0" err="1" smtClean="0"/>
              <a:t>cellulitis</a:t>
            </a:r>
            <a:r>
              <a:rPr lang="en-US" dirty="0" smtClean="0"/>
              <a:t> are important in preventing further lymphatic damage and worsening of existing elephantiasis.</a:t>
            </a:r>
            <a:endParaRPr lang="ar-IQ"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Plastic surgery may be indicated in established elephantiasis. </a:t>
            </a:r>
          </a:p>
          <a:p>
            <a:pPr algn="just" rtl="0"/>
            <a:r>
              <a:rPr lang="en-US" dirty="0" smtClean="0"/>
              <a:t>Great relief can be obtained by removal of excess tissue but recurrences are probable unless new lymphatic drainage is established. </a:t>
            </a:r>
          </a:p>
          <a:p>
            <a:pPr algn="just" rtl="0"/>
            <a:r>
              <a:rPr lang="en-US" dirty="0" err="1" smtClean="0"/>
              <a:t>Hydroceles</a:t>
            </a:r>
            <a:r>
              <a:rPr lang="en-US" dirty="0" smtClean="0"/>
              <a:t> and </a:t>
            </a:r>
            <a:r>
              <a:rPr lang="en-US" dirty="0" err="1" smtClean="0"/>
              <a:t>chyluria</a:t>
            </a:r>
            <a:r>
              <a:rPr lang="en-US" dirty="0" smtClean="0"/>
              <a:t> can be repaired surgically.</a:t>
            </a:r>
            <a:endParaRPr lang="ar-IQ"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Treatment of the whole population in endemic areas with annual single-dose DEC (6 mg/kg), either alone or in combination with </a:t>
            </a:r>
            <a:r>
              <a:rPr lang="en-US" dirty="0" err="1" smtClean="0"/>
              <a:t>albendazole</a:t>
            </a:r>
            <a:r>
              <a:rPr lang="en-US" dirty="0" smtClean="0"/>
              <a:t> or </a:t>
            </a:r>
            <a:r>
              <a:rPr lang="en-US" dirty="0" err="1" smtClean="0"/>
              <a:t>ivermectin</a:t>
            </a:r>
            <a:r>
              <a:rPr lang="en-US" dirty="0" smtClean="0"/>
              <a:t>, can reduce filarial transmission. </a:t>
            </a:r>
          </a:p>
          <a:p>
            <a:pPr algn="just" rtl="0"/>
            <a:r>
              <a:rPr lang="en-US" dirty="0" smtClean="0"/>
              <a:t>This mass treatment should be combined with mosquito control </a:t>
            </a:r>
            <a:r>
              <a:rPr lang="en-US" dirty="0" err="1" smtClean="0"/>
              <a:t>programmes</a:t>
            </a:r>
            <a:r>
              <a:rPr lang="en-US" dirty="0" smtClean="0"/>
              <a:t>.</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quarter" idx="1"/>
          </p:nvPr>
        </p:nvSpPr>
        <p:spPr/>
        <p:txBody>
          <a:bodyPr/>
          <a:lstStyle/>
          <a:p>
            <a:pPr algn="just" rtl="0"/>
            <a:r>
              <a:rPr lang="en-US" dirty="0" smtClean="0"/>
              <a:t>The worms attach themselves to the mucosa of the small intestine by their </a:t>
            </a:r>
            <a:r>
              <a:rPr lang="en-US" dirty="0" err="1" smtClean="0"/>
              <a:t>buccal</a:t>
            </a:r>
            <a:r>
              <a:rPr lang="en-US" dirty="0" smtClean="0"/>
              <a:t> capsule and withdraw blood.</a:t>
            </a:r>
            <a:endParaRPr lang="ar-IQ" dirty="0"/>
          </a:p>
        </p:txBody>
      </p:sp>
      <p:pic>
        <p:nvPicPr>
          <p:cNvPr id="7" name="عنصر نائب للمحتوى 6" descr="m.PNG"/>
          <p:cNvPicPr>
            <a:picLocks noGrp="1" noChangeAspect="1"/>
          </p:cNvPicPr>
          <p:nvPr>
            <p:ph sz="quarter" idx="2"/>
          </p:nvPr>
        </p:nvPicPr>
        <p:blipFill>
          <a:blip r:embed="rId2"/>
          <a:stretch>
            <a:fillRect/>
          </a:stretch>
        </p:blipFill>
        <p:spPr>
          <a:xfrm>
            <a:off x="4845050" y="1714488"/>
            <a:ext cx="4013230" cy="3000396"/>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lstStyle/>
          <a:p>
            <a:pPr algn="just" rtl="0"/>
            <a:r>
              <a:rPr lang="en-US" dirty="0" err="1" smtClean="0"/>
              <a:t>Loiasis</a:t>
            </a:r>
            <a:r>
              <a:rPr lang="en-US" dirty="0" smtClean="0"/>
              <a:t> is caused by infection with the </a:t>
            </a:r>
            <a:r>
              <a:rPr lang="en-US" dirty="0" err="1" smtClean="0"/>
              <a:t>filaria</a:t>
            </a:r>
            <a:r>
              <a:rPr lang="en-US" dirty="0" smtClean="0"/>
              <a:t> </a:t>
            </a:r>
            <a:r>
              <a:rPr lang="en-US" i="1" dirty="0" smtClean="0"/>
              <a:t>Loa </a:t>
            </a:r>
            <a:r>
              <a:rPr lang="en-US" i="1" dirty="0" err="1" smtClean="0"/>
              <a:t>loa</a:t>
            </a:r>
            <a:r>
              <a:rPr lang="en-US" i="1" dirty="0" smtClean="0"/>
              <a:t>.</a:t>
            </a:r>
          </a:p>
          <a:p>
            <a:pPr algn="just" rtl="0"/>
            <a:r>
              <a:rPr lang="en-US" dirty="0" smtClean="0"/>
              <a:t>The adults, 3–7 cm × 4 mm, chiefly </a:t>
            </a:r>
            <a:r>
              <a:rPr lang="en-US" dirty="0" err="1" smtClean="0"/>
              <a:t>parasitise</a:t>
            </a:r>
            <a:r>
              <a:rPr lang="en-US" dirty="0" smtClean="0"/>
              <a:t> the subcutaneous tissue of humans, releasing larval </a:t>
            </a:r>
            <a:r>
              <a:rPr lang="en-US" dirty="0" err="1" smtClean="0"/>
              <a:t>microfilariae</a:t>
            </a:r>
            <a:r>
              <a:rPr lang="en-US" dirty="0" smtClean="0"/>
              <a:t> into the peripheral blood in the daytime. </a:t>
            </a:r>
          </a:p>
          <a:p>
            <a:pPr algn="just" rtl="0"/>
            <a:r>
              <a:rPr lang="en-US" dirty="0" smtClean="0"/>
              <a:t>The vector is </a:t>
            </a:r>
            <a:r>
              <a:rPr lang="en-US" i="1" dirty="0" err="1" smtClean="0"/>
              <a:t>Chrysops</a:t>
            </a:r>
            <a:r>
              <a:rPr lang="en-US" i="1" dirty="0" smtClean="0"/>
              <a:t>, </a:t>
            </a:r>
            <a:r>
              <a:rPr lang="en-US" dirty="0" smtClean="0"/>
              <a:t>a forest-dwelling, day-biting fly.</a:t>
            </a:r>
            <a:endParaRPr lang="ar-IQ"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host response to </a:t>
            </a:r>
            <a:r>
              <a:rPr lang="en-US" i="1" dirty="0" smtClean="0"/>
              <a:t>Loa </a:t>
            </a:r>
            <a:r>
              <a:rPr lang="en-US" i="1" dirty="0" err="1" smtClean="0"/>
              <a:t>loa</a:t>
            </a:r>
            <a:r>
              <a:rPr lang="en-US" i="1" dirty="0" smtClean="0"/>
              <a:t> </a:t>
            </a:r>
            <a:r>
              <a:rPr lang="en-US" dirty="0" smtClean="0"/>
              <a:t>is usually absent or mild, so that the infection may be harmless. </a:t>
            </a:r>
          </a:p>
          <a:p>
            <a:pPr algn="just" rtl="0"/>
            <a:r>
              <a:rPr lang="en-US" dirty="0" smtClean="0"/>
              <a:t>From time to time a short-lived, inflammatory, </a:t>
            </a:r>
            <a:r>
              <a:rPr lang="en-US" dirty="0" err="1" smtClean="0"/>
              <a:t>oedematous</a:t>
            </a:r>
            <a:r>
              <a:rPr lang="en-US" dirty="0" smtClean="0"/>
              <a:t> swelling (a </a:t>
            </a:r>
            <a:r>
              <a:rPr lang="en-US" dirty="0" err="1" smtClean="0"/>
              <a:t>Calabar</a:t>
            </a:r>
            <a:r>
              <a:rPr lang="en-US" dirty="0" smtClean="0"/>
              <a:t> swelling) is produced around an adult worm.</a:t>
            </a:r>
          </a:p>
          <a:p>
            <a:pPr algn="just" rtl="0"/>
            <a:r>
              <a:rPr lang="en-US" dirty="0" smtClean="0"/>
              <a:t>Heavy infections, especially when treated, may cause encephalitis.</a:t>
            </a:r>
            <a:endParaRPr lang="ar-IQ"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The infection is often symptomless. </a:t>
            </a:r>
          </a:p>
          <a:p>
            <a:pPr algn="just" rtl="0"/>
            <a:r>
              <a:rPr lang="en-US" dirty="0" smtClean="0"/>
              <a:t>The incubation period is commonly over a year but may be just 3 months.</a:t>
            </a:r>
          </a:p>
          <a:p>
            <a:pPr algn="just" rtl="0"/>
            <a:r>
              <a:rPr lang="en-US" dirty="0" smtClean="0"/>
              <a:t>The first sign is usually a </a:t>
            </a:r>
            <a:r>
              <a:rPr lang="en-US" dirty="0" err="1" smtClean="0"/>
              <a:t>Calabar</a:t>
            </a:r>
            <a:r>
              <a:rPr lang="en-US" dirty="0" smtClean="0"/>
              <a:t> swelling, an irritating, tense, </a:t>
            </a:r>
            <a:r>
              <a:rPr lang="en-US" dirty="0" err="1" smtClean="0"/>
              <a:t>localised</a:t>
            </a:r>
            <a:r>
              <a:rPr lang="en-US" dirty="0" smtClean="0"/>
              <a:t> swelling that may be painful, especially if it is near a joint.</a:t>
            </a:r>
            <a:endParaRPr lang="ar-IQ"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The swelling is generally on a limb; it measures a few </a:t>
            </a:r>
            <a:r>
              <a:rPr lang="en-US" dirty="0" err="1" smtClean="0"/>
              <a:t>centimetres</a:t>
            </a:r>
            <a:r>
              <a:rPr lang="en-US" dirty="0" smtClean="0"/>
              <a:t> in diameter but sometimes is more diffuse and extensive. It usually disappears after a few days but may persist for 2 or 3 weeks. </a:t>
            </a:r>
          </a:p>
          <a:p>
            <a:pPr algn="just" rtl="0"/>
            <a:r>
              <a:rPr lang="en-US" dirty="0" smtClean="0"/>
              <a:t>A succession of such swellings may appear at irregular intervals, often in adjacent sites.</a:t>
            </a:r>
            <a:endParaRPr lang="ar-IQ"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Sometimes there is </a:t>
            </a:r>
            <a:r>
              <a:rPr lang="en-US" dirty="0" err="1" smtClean="0"/>
              <a:t>urticaria</a:t>
            </a:r>
            <a:r>
              <a:rPr lang="en-US" dirty="0" smtClean="0"/>
              <a:t> and </a:t>
            </a:r>
            <a:r>
              <a:rPr lang="en-US" dirty="0" err="1" smtClean="0"/>
              <a:t>pruritus</a:t>
            </a:r>
            <a:r>
              <a:rPr lang="en-US" dirty="0" smtClean="0"/>
              <a:t> elsewhere. </a:t>
            </a:r>
          </a:p>
          <a:p>
            <a:pPr algn="just" rtl="0"/>
            <a:r>
              <a:rPr lang="en-US" dirty="0" smtClean="0"/>
              <a:t>Occasionally, a worm may be seen wriggling under the skin, especially that of an eyelid, and may cross the eye under the conjunctiva, taking many minutes to do so.</a:t>
            </a:r>
            <a:endParaRPr lang="ar-IQ"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Diagnosis is by demonstrating </a:t>
            </a:r>
            <a:r>
              <a:rPr lang="en-US" dirty="0" err="1" smtClean="0"/>
              <a:t>microfilariae</a:t>
            </a:r>
            <a:r>
              <a:rPr lang="en-US" dirty="0" smtClean="0"/>
              <a:t> in blood taken during the day, but they may not always be found in patients with </a:t>
            </a:r>
            <a:r>
              <a:rPr lang="en-US" dirty="0" err="1" smtClean="0"/>
              <a:t>Calabar</a:t>
            </a:r>
            <a:r>
              <a:rPr lang="en-US" dirty="0" smtClean="0"/>
              <a:t> swellings. </a:t>
            </a:r>
          </a:p>
          <a:p>
            <a:pPr algn="just" rtl="0"/>
            <a:r>
              <a:rPr lang="en-US" dirty="0" err="1" smtClean="0"/>
              <a:t>Antifilarial</a:t>
            </a:r>
            <a:r>
              <a:rPr lang="en-US" dirty="0" smtClean="0"/>
              <a:t> antibodies are positive in 95% of patients and there is massive </a:t>
            </a:r>
            <a:r>
              <a:rPr lang="en-US" dirty="0" err="1" smtClean="0"/>
              <a:t>eosinophilia</a:t>
            </a:r>
            <a:r>
              <a:rPr lang="en-US" dirty="0" smtClean="0"/>
              <a:t>. </a:t>
            </a:r>
          </a:p>
          <a:p>
            <a:pPr algn="just" rtl="0"/>
            <a:r>
              <a:rPr lang="en-US" dirty="0" smtClean="0"/>
              <a:t>Occasionally, a calcified worm may be seen on X-ray.</a:t>
            </a:r>
            <a:endParaRPr lang="ar-IQ"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DEC is curative, in a dose of 9–12 mg/kg daily which is continued for 21 days. </a:t>
            </a:r>
          </a:p>
          <a:p>
            <a:pPr algn="just" rtl="0"/>
            <a:r>
              <a:rPr lang="en-US" dirty="0" smtClean="0"/>
              <a:t>Treatment may precipitate a severe reaction in patients with a heavy </a:t>
            </a:r>
            <a:r>
              <a:rPr lang="en-US" dirty="0" err="1" smtClean="0"/>
              <a:t>microfilaraemia</a:t>
            </a:r>
            <a:r>
              <a:rPr lang="en-US" dirty="0" smtClean="0"/>
              <a:t> </a:t>
            </a:r>
            <a:r>
              <a:rPr lang="en-US" dirty="0" err="1" smtClean="0"/>
              <a:t>characterised</a:t>
            </a:r>
            <a:r>
              <a:rPr lang="en-US" dirty="0" smtClean="0"/>
              <a:t> by fever, joint and muscle pain, and encephalitis; </a:t>
            </a:r>
            <a:r>
              <a:rPr lang="en-US" dirty="0" err="1" smtClean="0"/>
              <a:t>microfilaraemic</a:t>
            </a:r>
            <a:r>
              <a:rPr lang="en-US" dirty="0" smtClean="0"/>
              <a:t> patients should be given corticosteroid cover.</a:t>
            </a:r>
            <a:endParaRPr lang="ar-IQ"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sz="quarter" idx="1"/>
          </p:nvPr>
        </p:nvSpPr>
        <p:spPr/>
        <p:txBody>
          <a:bodyPr/>
          <a:lstStyle/>
          <a:p>
            <a:pPr algn="just" rtl="0"/>
            <a:r>
              <a:rPr lang="en-US" dirty="0" smtClean="0"/>
              <a:t>Protection is afforded by building houses away from trees and by having dwellings wire-screened. </a:t>
            </a:r>
          </a:p>
          <a:p>
            <a:pPr algn="just" rtl="0"/>
            <a:r>
              <a:rPr lang="en-US" dirty="0" smtClean="0"/>
              <a:t>Protective clothing and insect repellents are also useful. </a:t>
            </a:r>
          </a:p>
          <a:p>
            <a:pPr algn="just" rtl="0"/>
            <a:r>
              <a:rPr lang="en-US" dirty="0" smtClean="0"/>
              <a:t>DEC in a dose of 5 mg/kg daily for 3 days each month is partially protective.</a:t>
            </a:r>
            <a:endParaRPr lang="ar-IQ"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Onchocerciasis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(river blindness):</a:t>
            </a:r>
            <a:endParaRPr lang="ar-IQ"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lstStyle/>
          <a:p>
            <a:pPr algn="just" rtl="0"/>
            <a:r>
              <a:rPr lang="en-US" dirty="0" err="1" smtClean="0"/>
              <a:t>Onchocerciasis</a:t>
            </a:r>
            <a:r>
              <a:rPr lang="en-US" dirty="0" smtClean="0"/>
              <a:t> is the result of infection by the filarial </a:t>
            </a:r>
            <a:r>
              <a:rPr lang="en-US" i="1" dirty="0" err="1" smtClean="0"/>
              <a:t>Onchocerca</a:t>
            </a:r>
            <a:r>
              <a:rPr lang="en-US" i="1" dirty="0" smtClean="0"/>
              <a:t> </a:t>
            </a:r>
            <a:r>
              <a:rPr lang="en-US" i="1" dirty="0" err="1" smtClean="0"/>
              <a:t>volvulus</a:t>
            </a:r>
            <a:r>
              <a:rPr lang="en-US" i="1" dirty="0" smtClean="0"/>
              <a:t>. </a:t>
            </a:r>
          </a:p>
          <a:p>
            <a:pPr algn="just" rtl="0"/>
            <a:r>
              <a:rPr lang="en-US" dirty="0" smtClean="0"/>
              <a:t>The infection is conveyed by flies of the genus </a:t>
            </a:r>
            <a:r>
              <a:rPr lang="en-US" i="1" dirty="0" err="1" smtClean="0"/>
              <a:t>Simulium</a:t>
            </a:r>
            <a:r>
              <a:rPr lang="en-US" i="1" dirty="0" smtClean="0"/>
              <a:t>, </a:t>
            </a:r>
            <a:r>
              <a:rPr lang="en-US" dirty="0" smtClean="0"/>
              <a:t>which breed in rapidly flowing, well-aerated water. </a:t>
            </a:r>
          </a:p>
          <a:p>
            <a:pPr algn="just" rtl="0"/>
            <a:r>
              <a:rPr lang="en-US" dirty="0" smtClean="0"/>
              <a:t>Adult flies inflict painful bites during the day, both inside and outside houses.</a:t>
            </a:r>
            <a:endParaRPr lang="ar-IQ"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214282" y="1589567"/>
            <a:ext cx="3886200" cy="4572000"/>
          </a:xfrm>
        </p:spPr>
        <p:txBody>
          <a:bodyPr>
            <a:normAutofit lnSpcReduction="10000"/>
          </a:bodyPr>
          <a:lstStyle/>
          <a:p>
            <a:pPr algn="just" rtl="0"/>
            <a:r>
              <a:rPr lang="en-US" dirty="0" smtClean="0"/>
              <a:t>While feeding, they pick up the </a:t>
            </a:r>
            <a:r>
              <a:rPr lang="en-US" dirty="0" err="1" smtClean="0"/>
              <a:t>microfilariae</a:t>
            </a:r>
            <a:r>
              <a:rPr lang="en-US" dirty="0" smtClean="0"/>
              <a:t>, which mature into the infective larva and are transmitted to a new host in subsequent bites. </a:t>
            </a:r>
          </a:p>
          <a:p>
            <a:pPr algn="just" rtl="0"/>
            <a:r>
              <a:rPr lang="en-US" dirty="0" smtClean="0"/>
              <a:t>Humans are the only known hosts</a:t>
            </a:r>
            <a:endParaRPr lang="ar-IQ" dirty="0"/>
          </a:p>
        </p:txBody>
      </p:sp>
      <p:pic>
        <p:nvPicPr>
          <p:cNvPr id="6" name="عنصر نائب للمحتوى 5" descr="i.PNG"/>
          <p:cNvPicPr>
            <a:picLocks noGrp="1" noChangeAspect="1"/>
          </p:cNvPicPr>
          <p:nvPr>
            <p:ph sz="quarter" idx="2"/>
          </p:nvPr>
        </p:nvPicPr>
        <p:blipFill>
          <a:blip r:embed="rId2"/>
          <a:stretch>
            <a:fillRect/>
          </a:stretch>
        </p:blipFill>
        <p:spPr>
          <a:xfrm>
            <a:off x="4500562" y="1589088"/>
            <a:ext cx="4357718" cy="498318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a:xfrm>
            <a:off x="612648" y="1500174"/>
            <a:ext cx="8153400" cy="4495800"/>
          </a:xfrm>
        </p:spPr>
        <p:txBody>
          <a:bodyPr>
            <a:normAutofit fontScale="92500"/>
          </a:bodyPr>
          <a:lstStyle/>
          <a:p>
            <a:pPr algn="just" rtl="0"/>
            <a:r>
              <a:rPr lang="en-US" dirty="0" smtClean="0"/>
              <a:t>The mean daily loss of blood from one </a:t>
            </a:r>
            <a:r>
              <a:rPr lang="en-US" i="1" dirty="0" smtClean="0"/>
              <a:t>A. </a:t>
            </a:r>
            <a:r>
              <a:rPr lang="en-US" i="1" dirty="0" err="1" smtClean="0"/>
              <a:t>duodenale</a:t>
            </a:r>
            <a:r>
              <a:rPr lang="en-US" i="1" dirty="0" smtClean="0"/>
              <a:t> </a:t>
            </a:r>
            <a:r>
              <a:rPr lang="en-US" dirty="0" smtClean="0"/>
              <a:t>is 0.15 </a:t>
            </a:r>
            <a:r>
              <a:rPr lang="en-US" dirty="0" err="1" smtClean="0"/>
              <a:t>mL</a:t>
            </a:r>
            <a:r>
              <a:rPr lang="en-US" dirty="0" smtClean="0"/>
              <a:t> and from </a:t>
            </a:r>
            <a:r>
              <a:rPr lang="en-US" i="1" dirty="0" smtClean="0"/>
              <a:t>N. </a:t>
            </a:r>
            <a:r>
              <a:rPr lang="en-US" i="1" dirty="0" err="1" smtClean="0"/>
              <a:t>americanus</a:t>
            </a:r>
            <a:r>
              <a:rPr lang="en-US" i="1" dirty="0" smtClean="0"/>
              <a:t> </a:t>
            </a:r>
            <a:r>
              <a:rPr lang="en-US" dirty="0" smtClean="0"/>
              <a:t>0.03 </a:t>
            </a:r>
            <a:r>
              <a:rPr lang="en-US" dirty="0" err="1" smtClean="0"/>
              <a:t>mL.</a:t>
            </a:r>
            <a:endParaRPr lang="en-US" dirty="0" smtClean="0"/>
          </a:p>
          <a:p>
            <a:pPr algn="just" rtl="0"/>
            <a:r>
              <a:rPr lang="en-US" dirty="0" smtClean="0"/>
              <a:t>Hookworm infection is one of the main causes of </a:t>
            </a:r>
            <a:r>
              <a:rPr lang="en-US" dirty="0" err="1" smtClean="0"/>
              <a:t>anaemia</a:t>
            </a:r>
            <a:r>
              <a:rPr lang="en-US" dirty="0" smtClean="0"/>
              <a:t> in the tropics and subtropics. </a:t>
            </a:r>
          </a:p>
          <a:p>
            <a:pPr algn="just" rtl="0"/>
            <a:r>
              <a:rPr lang="en-US" i="1" dirty="0" smtClean="0"/>
              <a:t>A. </a:t>
            </a:r>
            <a:r>
              <a:rPr lang="en-US" i="1" dirty="0" err="1" smtClean="0"/>
              <a:t>duodenale</a:t>
            </a:r>
            <a:r>
              <a:rPr lang="en-US" i="1" dirty="0" smtClean="0"/>
              <a:t> </a:t>
            </a:r>
            <a:r>
              <a:rPr lang="en-US" dirty="0" smtClean="0"/>
              <a:t>is endemic in the Far East and Mediterranean coastal regions, and is also present in Africa, while </a:t>
            </a:r>
            <a:r>
              <a:rPr lang="en-US" i="1" dirty="0" smtClean="0"/>
              <a:t>N. </a:t>
            </a:r>
            <a:r>
              <a:rPr lang="en-US" i="1" dirty="0" err="1" smtClean="0"/>
              <a:t>americanus</a:t>
            </a:r>
            <a:r>
              <a:rPr lang="en-US" i="1" dirty="0" smtClean="0"/>
              <a:t> </a:t>
            </a:r>
            <a:r>
              <a:rPr lang="en-US" dirty="0" smtClean="0"/>
              <a:t>is endemic in West, East and Central Africa, and Central and South America, as well as in the Far East.</a:t>
            </a:r>
            <a:endParaRPr lang="ar-IQ"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sz="quarter" idx="1"/>
          </p:nvPr>
        </p:nvSpPr>
        <p:spPr/>
        <p:txBody>
          <a:bodyPr>
            <a:normAutofit/>
          </a:bodyPr>
          <a:lstStyle/>
          <a:p>
            <a:pPr algn="just" rtl="0"/>
            <a:r>
              <a:rPr lang="en-US" dirty="0" err="1" smtClean="0"/>
              <a:t>Onchocerciasis</a:t>
            </a:r>
            <a:r>
              <a:rPr lang="en-US" dirty="0" smtClean="0"/>
              <a:t> is endemic in sub-Saharan Africa, Yemen, and a few foci in Central and South America.</a:t>
            </a:r>
          </a:p>
          <a:p>
            <a:pPr algn="just" rtl="0"/>
            <a:r>
              <a:rPr lang="en-US" dirty="0" smtClean="0"/>
              <a:t>It is estimated that 17.7 million people are infected, of whom 500 000 are visually impaired and 270 000 blind.</a:t>
            </a:r>
          </a:p>
          <a:p>
            <a:pPr algn="just" rtl="0"/>
            <a:r>
              <a:rPr lang="en-US" dirty="0" smtClean="0"/>
              <a:t>Due to </a:t>
            </a:r>
            <a:r>
              <a:rPr lang="en-US" dirty="0" err="1" smtClean="0"/>
              <a:t>onchocerciasis</a:t>
            </a:r>
            <a:r>
              <a:rPr lang="en-US" dirty="0" smtClean="0"/>
              <a:t> huge tracts of fertile land lie virtually untilled, and individuals and communities are impoverished.</a:t>
            </a:r>
            <a:endParaRPr lang="ar-IQ"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Pathology:</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After inoculation of larvae by a bite from an infected fly, the worms mature in 2–4 months and live for up to 17 years in subcutaneous and connective tissues. </a:t>
            </a:r>
          </a:p>
          <a:p>
            <a:pPr algn="just" rtl="0"/>
            <a:r>
              <a:rPr lang="en-US" dirty="0" smtClean="0"/>
              <a:t>At sites of trauma, over bony prominences and around joints, fibrosis may form nodules around adult worms which otherwise cause no direct damage.</a:t>
            </a:r>
            <a:endParaRPr lang="ar-IQ"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Innumerable </a:t>
            </a:r>
            <a:r>
              <a:rPr lang="en-US" dirty="0" err="1" smtClean="0"/>
              <a:t>microfilariae</a:t>
            </a:r>
            <a:r>
              <a:rPr lang="en-US" dirty="0" smtClean="0"/>
              <a:t>, discharged by the female </a:t>
            </a:r>
            <a:r>
              <a:rPr lang="en-US" i="1" dirty="0" smtClean="0"/>
              <a:t>O. </a:t>
            </a:r>
            <a:r>
              <a:rPr lang="en-US" i="1" dirty="0" err="1" smtClean="0"/>
              <a:t>volvulus</a:t>
            </a:r>
            <a:r>
              <a:rPr lang="en-US" i="1" dirty="0" smtClean="0"/>
              <a:t>, </a:t>
            </a:r>
            <a:r>
              <a:rPr lang="en-US" dirty="0" smtClean="0"/>
              <a:t>move actively in these nodules and in the adjacent tissues, are widely distributed in the skin, and may invade the eye.</a:t>
            </a:r>
            <a:endParaRPr lang="ar-IQ"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Live </a:t>
            </a:r>
            <a:r>
              <a:rPr lang="en-US" dirty="0" err="1" smtClean="0"/>
              <a:t>microfilariae</a:t>
            </a:r>
            <a:r>
              <a:rPr lang="en-US" dirty="0" smtClean="0"/>
              <a:t> elicit little tissue reaction, but dead ones may cause severe allergic inflammation leading to hyaline necrosis and loss of collagen and </a:t>
            </a:r>
            <a:r>
              <a:rPr lang="en-US" dirty="0" err="1" smtClean="0"/>
              <a:t>elastin</a:t>
            </a:r>
            <a:r>
              <a:rPr lang="en-US" dirty="0" smtClean="0"/>
              <a:t>. </a:t>
            </a:r>
          </a:p>
          <a:p>
            <a:pPr algn="just" rtl="0"/>
            <a:r>
              <a:rPr lang="en-US" dirty="0" smtClean="0"/>
              <a:t>Death of </a:t>
            </a:r>
            <a:r>
              <a:rPr lang="en-US" dirty="0" err="1" smtClean="0"/>
              <a:t>microfilariae</a:t>
            </a:r>
            <a:r>
              <a:rPr lang="en-US" dirty="0" smtClean="0"/>
              <a:t> in the eye causes inflammation and may lead to blindness.</a:t>
            </a:r>
            <a:endParaRPr lang="ar-IQ"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The infection may remain symptomless for months or years. </a:t>
            </a:r>
          </a:p>
          <a:p>
            <a:pPr algn="just" rtl="0"/>
            <a:r>
              <a:rPr lang="en-US" dirty="0" smtClean="0"/>
              <a:t>The first symptom is usually itching, </a:t>
            </a:r>
            <a:r>
              <a:rPr lang="en-US" dirty="0" err="1" smtClean="0"/>
              <a:t>localised</a:t>
            </a:r>
            <a:r>
              <a:rPr lang="en-US" dirty="0" smtClean="0"/>
              <a:t> to one quadrant of the body and later becoming </a:t>
            </a:r>
            <a:r>
              <a:rPr lang="en-US" dirty="0" err="1" smtClean="0"/>
              <a:t>generalised</a:t>
            </a:r>
            <a:r>
              <a:rPr lang="en-US" dirty="0" smtClean="0"/>
              <a:t> and involving the eyes. </a:t>
            </a:r>
          </a:p>
          <a:p>
            <a:pPr algn="just" rtl="0"/>
            <a:r>
              <a:rPr lang="en-US" dirty="0" smtClean="0"/>
              <a:t>Transient </a:t>
            </a:r>
            <a:r>
              <a:rPr lang="en-US" dirty="0" err="1" smtClean="0"/>
              <a:t>oedema</a:t>
            </a:r>
            <a:r>
              <a:rPr lang="en-US" dirty="0" smtClean="0"/>
              <a:t> of part or all of a limb is an early sign, followed by </a:t>
            </a:r>
            <a:r>
              <a:rPr lang="en-US" dirty="0" err="1" smtClean="0"/>
              <a:t>papular</a:t>
            </a:r>
            <a:r>
              <a:rPr lang="en-US" dirty="0" smtClean="0"/>
              <a:t> </a:t>
            </a:r>
            <a:r>
              <a:rPr lang="en-US" dirty="0" err="1" smtClean="0"/>
              <a:t>urticaria</a:t>
            </a:r>
            <a:r>
              <a:rPr lang="en-US" dirty="0" smtClean="0"/>
              <a:t> spreading gradually from the site of infection.</a:t>
            </a:r>
            <a:endParaRPr lang="ar-IQ"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This is difficult to see on dark skins, in which the most common signs are papules excoriated by scratching, spotty </a:t>
            </a:r>
            <a:r>
              <a:rPr lang="en-US" dirty="0" err="1" smtClean="0"/>
              <a:t>hyperpigmentation</a:t>
            </a:r>
            <a:r>
              <a:rPr lang="en-US" dirty="0" smtClean="0"/>
              <a:t> from resolving inflammation, and more chronic changes of a rough, thickened or inelastic, wrinkled skin.</a:t>
            </a:r>
            <a:endParaRPr lang="ar-IQ"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Both infected and uninfected superficial lymph nodes enlarge and may hang down in folds of loose skin at the groins. </a:t>
            </a:r>
          </a:p>
          <a:p>
            <a:pPr algn="just" rtl="0"/>
            <a:r>
              <a:rPr lang="en-US" dirty="0" err="1" smtClean="0"/>
              <a:t>Hydrocele</a:t>
            </a:r>
            <a:r>
              <a:rPr lang="en-US" dirty="0" smtClean="0"/>
              <a:t>, femoral hernias and scrotal elephantiasis can occur. </a:t>
            </a:r>
          </a:p>
          <a:p>
            <a:pPr algn="just" rtl="0"/>
            <a:r>
              <a:rPr lang="en-US" dirty="0" smtClean="0"/>
              <a:t>Firm subcutaneous nodules &gt; 1 cm in diameter (</a:t>
            </a:r>
            <a:r>
              <a:rPr lang="en-US" dirty="0" err="1" smtClean="0"/>
              <a:t>onchocercomas</a:t>
            </a:r>
            <a:r>
              <a:rPr lang="en-US" dirty="0" smtClean="0"/>
              <a:t>) occur in chronic infection.</a:t>
            </a:r>
            <a:endParaRPr lang="ar-IQ"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a:xfrm>
            <a:off x="612648" y="1576406"/>
            <a:ext cx="8153400" cy="4495800"/>
          </a:xfrm>
        </p:spPr>
        <p:txBody>
          <a:bodyPr>
            <a:normAutofit fontScale="92500"/>
          </a:bodyPr>
          <a:lstStyle/>
          <a:p>
            <a:pPr algn="just" rtl="0"/>
            <a:r>
              <a:rPr lang="en-US" dirty="0" smtClean="0"/>
              <a:t>Eye disease is most common in highly endemic areas and is associated with chronic heavy infections and nodules on the head. </a:t>
            </a:r>
          </a:p>
          <a:p>
            <a:pPr algn="just" rtl="0"/>
            <a:r>
              <a:rPr lang="en-US" dirty="0" smtClean="0"/>
              <a:t>Early manifestations include itching, </a:t>
            </a:r>
            <a:r>
              <a:rPr lang="en-US" dirty="0" err="1" smtClean="0"/>
              <a:t>lacrimation</a:t>
            </a:r>
            <a:r>
              <a:rPr lang="en-US" dirty="0" smtClean="0"/>
              <a:t> and </a:t>
            </a:r>
            <a:r>
              <a:rPr lang="en-US" dirty="0" err="1" smtClean="0"/>
              <a:t>conjunctival</a:t>
            </a:r>
            <a:r>
              <a:rPr lang="en-US" dirty="0" smtClean="0"/>
              <a:t> injection. These lead to conjunctivitis, </a:t>
            </a:r>
            <a:r>
              <a:rPr lang="en-US" dirty="0" err="1" smtClean="0"/>
              <a:t>sclerosing</a:t>
            </a:r>
            <a:r>
              <a:rPr lang="en-US" dirty="0" smtClean="0"/>
              <a:t> </a:t>
            </a:r>
            <a:r>
              <a:rPr lang="en-US" dirty="0" err="1" smtClean="0"/>
              <a:t>keratitis</a:t>
            </a:r>
            <a:r>
              <a:rPr lang="en-US" dirty="0" smtClean="0"/>
              <a:t> with </a:t>
            </a:r>
            <a:r>
              <a:rPr lang="en-US" dirty="0" err="1" smtClean="0"/>
              <a:t>pannus</a:t>
            </a:r>
            <a:r>
              <a:rPr lang="en-US" dirty="0" smtClean="0"/>
              <a:t> formation, </a:t>
            </a:r>
            <a:r>
              <a:rPr lang="en-US" dirty="0" err="1" smtClean="0"/>
              <a:t>uveitis</a:t>
            </a:r>
            <a:r>
              <a:rPr lang="en-US" dirty="0" smtClean="0"/>
              <a:t> which may lead to glaucoma and cataract, and, less commonly, </a:t>
            </a:r>
            <a:r>
              <a:rPr lang="en-US" dirty="0" err="1" smtClean="0"/>
              <a:t>choroiditis</a:t>
            </a:r>
            <a:r>
              <a:rPr lang="en-US" dirty="0" smtClean="0"/>
              <a:t> and optic neuritis. Classically, ‘snowflake’ deposits are seen in the edges of the cornea.</a:t>
            </a:r>
            <a:endParaRPr lang="ar-IQ"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sz="quarter" idx="1"/>
          </p:nvPr>
        </p:nvSpPr>
        <p:spPr>
          <a:xfrm>
            <a:off x="612648" y="1571612"/>
            <a:ext cx="8153400" cy="4495800"/>
          </a:xfrm>
        </p:spPr>
        <p:txBody>
          <a:bodyPr>
            <a:normAutofit/>
          </a:bodyPr>
          <a:lstStyle/>
          <a:p>
            <a:pPr algn="just" rtl="0"/>
            <a:r>
              <a:rPr lang="en-US" sz="3200" dirty="0" smtClean="0"/>
              <a:t>The finding of nodules or characteristic lesions of the skin or eyes in a patient from an endemic area, associated with </a:t>
            </a:r>
            <a:r>
              <a:rPr lang="en-US" sz="3200" dirty="0" err="1" smtClean="0"/>
              <a:t>eosinophilia</a:t>
            </a:r>
            <a:r>
              <a:rPr lang="en-US" sz="3200" dirty="0" smtClean="0"/>
              <a:t>, is suggestive.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Skin snips or shavings, taken with a </a:t>
            </a:r>
            <a:r>
              <a:rPr lang="en-US" dirty="0" err="1" smtClean="0"/>
              <a:t>corneoscleral</a:t>
            </a:r>
            <a:r>
              <a:rPr lang="en-US" dirty="0" smtClean="0"/>
              <a:t> punch or scalpel blade from calf, buttock and shoulder, are placed in saline under a cover slip on a microscope slide and examined after 4 hours. </a:t>
            </a:r>
            <a:r>
              <a:rPr lang="en-US" dirty="0" err="1" smtClean="0"/>
              <a:t>Microfilariae</a:t>
            </a:r>
            <a:r>
              <a:rPr lang="en-US" dirty="0" smtClean="0"/>
              <a:t> are seen wriggling free in all but the lightest infections.</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An allergic dermatitis, usually on the feet (ground itch), may be experienced at the time of infection. </a:t>
            </a:r>
          </a:p>
          <a:p>
            <a:pPr algn="just" rtl="0"/>
            <a:r>
              <a:rPr lang="en-US" dirty="0" smtClean="0"/>
              <a:t>The passage of the larvae through the lungs in a heavy infection causes a paroxysmal cough with blood-stained sputum, associated with patchy pulmonary consolidation and </a:t>
            </a:r>
            <a:r>
              <a:rPr lang="en-US" dirty="0" err="1" smtClean="0"/>
              <a:t>eosinophilia</a:t>
            </a:r>
            <a:r>
              <a:rPr lang="en-US" dirty="0" smtClean="0"/>
              <a:t>.</a:t>
            </a:r>
            <a:endParaRPr lang="ar-IQ"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Slit-lamp examination may reveal </a:t>
            </a:r>
            <a:r>
              <a:rPr lang="en-US" dirty="0" err="1" smtClean="0"/>
              <a:t>microfilariae</a:t>
            </a:r>
            <a:r>
              <a:rPr lang="en-US" dirty="0" smtClean="0"/>
              <a:t> moving in the anterior chamber of the eye or trapped in the cornea. </a:t>
            </a:r>
          </a:p>
          <a:p>
            <a:pPr algn="just" rtl="0"/>
            <a:r>
              <a:rPr lang="en-US" dirty="0" smtClean="0"/>
              <a:t>A nodule may be removed and incised, showing the coiled, thread-like adult worm.</a:t>
            </a:r>
            <a:endParaRPr lang="ar-IQ"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fontScale="92500"/>
          </a:bodyPr>
          <a:lstStyle/>
          <a:p>
            <a:pPr algn="just" rtl="0"/>
            <a:r>
              <a:rPr lang="en-US" dirty="0" smtClean="0"/>
              <a:t>Filarial antibodies may be detected in up to 95% of patients. </a:t>
            </a:r>
          </a:p>
          <a:p>
            <a:pPr algn="just" rtl="0"/>
            <a:r>
              <a:rPr lang="en-US" dirty="0" smtClean="0"/>
              <a:t>Several promising rapid strip tests based on antibody or antigen detection are under clinical evaluation.</a:t>
            </a:r>
          </a:p>
          <a:p>
            <a:pPr algn="just" rtl="0"/>
            <a:r>
              <a:rPr lang="en-US" dirty="0" smtClean="0"/>
              <a:t>In patients with strong suspicion of </a:t>
            </a:r>
            <a:r>
              <a:rPr lang="en-US" dirty="0" err="1" smtClean="0"/>
              <a:t>onchocerciasis</a:t>
            </a:r>
            <a:r>
              <a:rPr lang="en-US" dirty="0" smtClean="0"/>
              <a:t> but negative tests, a provocative </a:t>
            </a:r>
            <a:r>
              <a:rPr lang="en-US" dirty="0" err="1" smtClean="0"/>
              <a:t>Mazzotti</a:t>
            </a:r>
            <a:r>
              <a:rPr lang="en-US" dirty="0" smtClean="0"/>
              <a:t> test, in which administration of 0.5–1.0 mg/kg of DEC exacerbates </a:t>
            </a:r>
            <a:r>
              <a:rPr lang="en-US" dirty="0" err="1" smtClean="0"/>
              <a:t>pruritus</a:t>
            </a:r>
            <a:r>
              <a:rPr lang="en-US" dirty="0" smtClean="0"/>
              <a:t> or dermatitis, strongly suggests </a:t>
            </a:r>
            <a:r>
              <a:rPr lang="en-US" dirty="0" err="1" smtClean="0"/>
              <a:t>onchocerciasis</a:t>
            </a:r>
            <a:r>
              <a:rPr lang="en-US" dirty="0" smtClean="0"/>
              <a:t>.</a:t>
            </a:r>
            <a:endParaRPr lang="ar-IQ"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sz="quarter" idx="1"/>
          </p:nvPr>
        </p:nvSpPr>
        <p:spPr/>
        <p:txBody>
          <a:bodyPr/>
          <a:lstStyle/>
          <a:p>
            <a:pPr algn="just" rtl="0"/>
            <a:r>
              <a:rPr lang="en-US" dirty="0" err="1" smtClean="0"/>
              <a:t>Ivermectin</a:t>
            </a:r>
            <a:r>
              <a:rPr lang="en-US" dirty="0" smtClean="0"/>
              <a:t>, in a single dose of 100–200 </a:t>
            </a:r>
            <a:r>
              <a:rPr lang="en-US" dirty="0" err="1" smtClean="0"/>
              <a:t>μg</a:t>
            </a:r>
            <a:r>
              <a:rPr lang="en-US" dirty="0" smtClean="0"/>
              <a:t>/kg, repeated several times at 3-monthly intervals to prevent relapses, is recommended. It kills </a:t>
            </a:r>
            <a:r>
              <a:rPr lang="en-US" dirty="0" err="1" smtClean="0"/>
              <a:t>microfilariae</a:t>
            </a:r>
            <a:r>
              <a:rPr lang="en-US" dirty="0" smtClean="0"/>
              <a:t>, and is non-toxic and does not trigger severe reactions.</a:t>
            </a:r>
            <a:endParaRPr lang="ar-IQ"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normAutofit/>
          </a:bodyPr>
          <a:lstStyle/>
          <a:p>
            <a:pPr algn="just" rtl="0"/>
            <a:r>
              <a:rPr lang="en-US" dirty="0" smtClean="0"/>
              <a:t>In the rare event of a severe reaction causing </a:t>
            </a:r>
            <a:r>
              <a:rPr lang="en-US" dirty="0" err="1" smtClean="0"/>
              <a:t>oedema</a:t>
            </a:r>
            <a:r>
              <a:rPr lang="en-US" dirty="0" smtClean="0"/>
              <a:t> or postural hypotension, </a:t>
            </a:r>
            <a:r>
              <a:rPr lang="en-US" dirty="0" err="1" smtClean="0"/>
              <a:t>prednisolone</a:t>
            </a:r>
            <a:r>
              <a:rPr lang="en-US" dirty="0" smtClean="0"/>
              <a:t> 20–30 mg may be given daily for 2 or 3 days. </a:t>
            </a:r>
          </a:p>
          <a:p>
            <a:pPr algn="just" rtl="0"/>
            <a:r>
              <a:rPr lang="en-US" dirty="0" smtClean="0"/>
              <a:t>Eradication of </a:t>
            </a:r>
            <a:r>
              <a:rPr lang="en-US" i="1" dirty="0" err="1" smtClean="0"/>
              <a:t>Wolbachia</a:t>
            </a:r>
            <a:r>
              <a:rPr lang="en-US" i="1" dirty="0" smtClean="0"/>
              <a:t> </a:t>
            </a:r>
            <a:r>
              <a:rPr lang="en-US" dirty="0" smtClean="0"/>
              <a:t>with </a:t>
            </a:r>
            <a:r>
              <a:rPr lang="en-US" dirty="0" err="1" smtClean="0"/>
              <a:t>doxycycline</a:t>
            </a:r>
            <a:r>
              <a:rPr lang="en-US" dirty="0" smtClean="0"/>
              <a:t> (100 mg daily for 6 weeks) prevents reproduction of the worm.</a:t>
            </a:r>
            <a:endParaRPr lang="ar-IQ"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sz="quarter" idx="1"/>
          </p:nvPr>
        </p:nvSpPr>
        <p:spPr/>
        <p:txBody>
          <a:bodyPr>
            <a:normAutofit/>
          </a:bodyPr>
          <a:lstStyle/>
          <a:p>
            <a:pPr algn="just" rtl="0"/>
            <a:r>
              <a:rPr lang="en-US" dirty="0" smtClean="0"/>
              <a:t>Mass treatment with </a:t>
            </a:r>
            <a:r>
              <a:rPr lang="en-US" dirty="0" err="1" smtClean="0"/>
              <a:t>ivermectin</a:t>
            </a:r>
            <a:r>
              <a:rPr lang="en-US" dirty="0" smtClean="0"/>
              <a:t> is </a:t>
            </a:r>
            <a:r>
              <a:rPr lang="en-US" dirty="0" err="1" smtClean="0"/>
              <a:t>practised</a:t>
            </a:r>
            <a:r>
              <a:rPr lang="en-US" dirty="0" smtClean="0"/>
              <a:t>. It reduces morbidity in the community and prevents eye disease from getting worse. </a:t>
            </a:r>
          </a:p>
          <a:p>
            <a:pPr algn="just" rtl="0"/>
            <a:r>
              <a:rPr lang="en-US" i="1" dirty="0" err="1" smtClean="0"/>
              <a:t>Simulium</a:t>
            </a:r>
            <a:r>
              <a:rPr lang="en-US" i="1" dirty="0" smtClean="0"/>
              <a:t> </a:t>
            </a:r>
            <a:r>
              <a:rPr lang="en-US" dirty="0" smtClean="0"/>
              <a:t>can be destroyed in its larval stage by the application of insecticide to streams.</a:t>
            </a:r>
          </a:p>
          <a:p>
            <a:pPr algn="just" rtl="0"/>
            <a:r>
              <a:rPr lang="en-US" dirty="0" smtClean="0"/>
              <a:t>Long trousers, skirts and sleeves discourage the fly from biting.</a:t>
            </a:r>
            <a:endParaRPr lang="ar-IQ"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Dracunculiasis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(Guinea worm):</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p:txBody>
          <a:bodyPr>
            <a:normAutofit/>
          </a:bodyPr>
          <a:lstStyle/>
          <a:p>
            <a:pPr algn="just" rtl="0"/>
            <a:r>
              <a:rPr lang="en-US" dirty="0" smtClean="0"/>
              <a:t>Infestation with the Guinea worm </a:t>
            </a:r>
            <a:r>
              <a:rPr lang="en-US" i="1" dirty="0" err="1" smtClean="0"/>
              <a:t>Dracunculus</a:t>
            </a:r>
            <a:r>
              <a:rPr lang="en-US" i="1" dirty="0" smtClean="0"/>
              <a:t> </a:t>
            </a:r>
            <a:r>
              <a:rPr lang="en-US" i="1" dirty="0" err="1" smtClean="0"/>
              <a:t>medinensis</a:t>
            </a:r>
            <a:r>
              <a:rPr lang="en-US" i="1" dirty="0" smtClean="0"/>
              <a:t> </a:t>
            </a:r>
            <a:r>
              <a:rPr lang="en-US" dirty="0" smtClean="0"/>
              <a:t>manifests itself when the female worm, over a </a:t>
            </a:r>
            <a:r>
              <a:rPr lang="en-US" dirty="0" err="1" smtClean="0"/>
              <a:t>metre</a:t>
            </a:r>
            <a:r>
              <a:rPr lang="en-US" dirty="0" smtClean="0"/>
              <a:t> long, emerges from the skin. </a:t>
            </a:r>
          </a:p>
          <a:p>
            <a:pPr algn="just" rtl="0"/>
            <a:r>
              <a:rPr lang="en-US" dirty="0" smtClean="0"/>
              <a:t>Humans are infected by ingesting a small crustacean, </a:t>
            </a:r>
            <a:r>
              <a:rPr lang="en-US" i="1" dirty="0" smtClean="0"/>
              <a:t>Cyclops, </a:t>
            </a:r>
            <a:r>
              <a:rPr lang="en-US" dirty="0" smtClean="0"/>
              <a:t>which inhabits wells and ponds, and contains the infective larval stage of the worm.</a:t>
            </a:r>
            <a:endParaRPr lang="ar-IQ"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The worm was widely distributed across Africa and the Middle East but after a successful eradication </a:t>
            </a:r>
            <a:r>
              <a:rPr lang="en-US" dirty="0" err="1" smtClean="0"/>
              <a:t>programme</a:t>
            </a:r>
            <a:r>
              <a:rPr lang="en-US" dirty="0" smtClean="0"/>
              <a:t> is now seen only in sub-Saharan Africa.</a:t>
            </a:r>
            <a:endParaRPr lang="ar-IQ"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and prevention:</a:t>
            </a:r>
            <a:endParaRPr lang="ar-IQ" dirty="0"/>
          </a:p>
        </p:txBody>
      </p:sp>
      <p:sp>
        <p:nvSpPr>
          <p:cNvPr id="3" name="عنصر نائب للمحتوى 2"/>
          <p:cNvSpPr>
            <a:spLocks noGrp="1"/>
          </p:cNvSpPr>
          <p:nvPr>
            <p:ph sz="quarter" idx="1"/>
          </p:nvPr>
        </p:nvSpPr>
        <p:spPr/>
        <p:txBody>
          <a:bodyPr/>
          <a:lstStyle/>
          <a:p>
            <a:pPr algn="just" rtl="0"/>
            <a:r>
              <a:rPr lang="en-US" dirty="0" smtClean="0"/>
              <a:t>Traditionally, the protruding worm is extracted by winding it out gently over several days on a matchstick.</a:t>
            </a:r>
          </a:p>
          <a:p>
            <a:pPr algn="just" rtl="0"/>
            <a:r>
              <a:rPr lang="en-US" dirty="0" smtClean="0"/>
              <a:t>The worm must never be broken. </a:t>
            </a:r>
          </a:p>
          <a:p>
            <a:pPr algn="just" rtl="0"/>
            <a:r>
              <a:rPr lang="en-US" dirty="0" smtClean="0"/>
              <a:t>Antibiotics for secondary infection and prophylaxis of tetanus are also required.</a:t>
            </a:r>
            <a:endParaRPr lang="ar-IQ"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quarter" idx="1"/>
          </p:nvPr>
        </p:nvSpPr>
        <p:spPr/>
        <p:txBody>
          <a:bodyPr/>
          <a:lstStyle/>
          <a:p>
            <a:pPr algn="just" rtl="0"/>
            <a:r>
              <a:rPr lang="en-US" dirty="0" smtClean="0"/>
              <a:t>A global elimination campaign is based on the provision of clean drinking water and eradication of water fleas from drinking water. The latter is being achieved by simple filtration of water through a plastic mesh filter and chemical treatment of water supplies.</a:t>
            </a:r>
            <a:endParaRPr lang="ar-IQ"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Other </a:t>
            </a:r>
            <a:r>
              <a:rPr lang="en-US" dirty="0" err="1" smtClean="0"/>
              <a:t>filariases</a:t>
            </a:r>
            <a:r>
              <a:rPr lang="en-US" dirty="0" smtClean="0"/>
              <a:t>:</a:t>
            </a:r>
            <a:endParaRPr lang="ar-IQ" dirty="0"/>
          </a:p>
        </p:txBody>
      </p:sp>
      <p:sp>
        <p:nvSpPr>
          <p:cNvPr id="3" name="عنصر نائب للمحتوى 2"/>
          <p:cNvSpPr>
            <a:spLocks noGrp="1"/>
          </p:cNvSpPr>
          <p:nvPr>
            <p:ph sz="quarter" idx="1"/>
          </p:nvPr>
        </p:nvSpPr>
        <p:spPr/>
        <p:txBody>
          <a:bodyPr/>
          <a:lstStyle/>
          <a:p>
            <a:pPr algn="just" rtl="0">
              <a:buClrTx/>
              <a:buFont typeface="Wingdings" pitchFamily="2" charset="2"/>
              <a:buChar char="Ø"/>
            </a:pPr>
            <a:r>
              <a:rPr lang="en-US" b="1" i="1" dirty="0" err="1" smtClean="0"/>
              <a:t>Mansonella</a:t>
            </a:r>
            <a:r>
              <a:rPr lang="en-US" b="1" i="1" dirty="0" smtClean="0"/>
              <a:t> </a:t>
            </a:r>
            <a:r>
              <a:rPr lang="en-US" b="1" i="1" dirty="0" err="1" smtClean="0"/>
              <a:t>perstans</a:t>
            </a:r>
            <a:r>
              <a:rPr lang="en-US" b="1" i="1" dirty="0" smtClean="0"/>
              <a:t>:</a:t>
            </a:r>
          </a:p>
          <a:p>
            <a:pPr algn="just" rtl="0"/>
            <a:r>
              <a:rPr lang="en-US" dirty="0" smtClean="0"/>
              <a:t>This filarial worm is transmitted by the midges </a:t>
            </a:r>
            <a:r>
              <a:rPr lang="en-US" i="1" dirty="0" err="1" smtClean="0"/>
              <a:t>Culicoides</a:t>
            </a:r>
            <a:r>
              <a:rPr lang="en-US" i="1" dirty="0" smtClean="0"/>
              <a:t> </a:t>
            </a:r>
            <a:r>
              <a:rPr lang="en-US" i="1" dirty="0" err="1" smtClean="0"/>
              <a:t>austeni</a:t>
            </a:r>
            <a:r>
              <a:rPr lang="en-US" i="1" dirty="0" smtClean="0"/>
              <a:t> </a:t>
            </a:r>
            <a:r>
              <a:rPr lang="en-US" dirty="0" smtClean="0"/>
              <a:t>and</a:t>
            </a:r>
            <a:r>
              <a:rPr lang="en-US" i="1" dirty="0" smtClean="0"/>
              <a:t> C. </a:t>
            </a:r>
            <a:r>
              <a:rPr lang="en-US" i="1" dirty="0" err="1" smtClean="0"/>
              <a:t>grahami</a:t>
            </a:r>
            <a:r>
              <a:rPr lang="en-US" i="1" dirty="0" smtClean="0"/>
              <a:t>. </a:t>
            </a:r>
          </a:p>
          <a:p>
            <a:pPr algn="just" rtl="0"/>
            <a:r>
              <a:rPr lang="en-US" dirty="0" smtClean="0"/>
              <a:t>It is common throughout equatorial Africa as far south as Zambia, and also in Trinidad and parts of northern and eastern South America.</a:t>
            </a:r>
            <a:endParaRPr lang="ar-IQ"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كلاسيكي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737</TotalTime>
  <Words>8429</Words>
  <Application>Microsoft Office PowerPoint</Application>
  <PresentationFormat>عرض على الشاشة (3:4)‏</PresentationFormat>
  <Paragraphs>485</Paragraphs>
  <Slides>194</Slides>
  <Notes>0</Notes>
  <HiddenSlides>0</HiddenSlides>
  <MMClips>0</MMClips>
  <ScaleCrop>false</ScaleCrop>
  <HeadingPairs>
    <vt:vector size="4" baseType="variant">
      <vt:variant>
        <vt:lpstr>سمة</vt:lpstr>
      </vt:variant>
      <vt:variant>
        <vt:i4>1</vt:i4>
      </vt:variant>
      <vt:variant>
        <vt:lpstr>عناوين الشرائح</vt:lpstr>
      </vt:variant>
      <vt:variant>
        <vt:i4>194</vt:i4>
      </vt:variant>
    </vt:vector>
  </HeadingPairs>
  <TitlesOfParts>
    <vt:vector size="195" baseType="lpstr">
      <vt:lpstr>ألوان متوسطة</vt:lpstr>
      <vt:lpstr>INFECTIONS CAUSED BY HELMINTHS</vt:lpstr>
      <vt:lpstr>الشريحة 2</vt:lpstr>
      <vt:lpstr>Intestinal human nematodes:</vt:lpstr>
      <vt:lpstr>الشريحة 4</vt:lpstr>
      <vt:lpstr>Ancylostomiasis (hookworm):</vt:lpstr>
      <vt:lpstr>الشريحة 6</vt:lpstr>
      <vt:lpstr>الشريحة 7</vt:lpstr>
      <vt:lpstr>الشريحة 8</vt:lpstr>
      <vt:lpstr>Clinical features:</vt:lpstr>
      <vt:lpstr>الشريحة 10</vt:lpstr>
      <vt:lpstr>الشريحة 11</vt:lpstr>
      <vt:lpstr>Investigations:</vt:lpstr>
      <vt:lpstr>Management:</vt:lpstr>
      <vt:lpstr>Strongyloidiasis:</vt:lpstr>
      <vt:lpstr>الشريحة 15</vt:lpstr>
      <vt:lpstr>الشريحة 16</vt:lpstr>
      <vt:lpstr>Clinical features:</vt:lpstr>
      <vt:lpstr>الشريحة 18</vt:lpstr>
      <vt:lpstr>الشريحة 19</vt:lpstr>
      <vt:lpstr>الشريحة 20</vt:lpstr>
      <vt:lpstr>Investigations:</vt:lpstr>
      <vt:lpstr>Management:</vt:lpstr>
      <vt:lpstr>Ascaris lumbricoides (roundworm):</vt:lpstr>
      <vt:lpstr>الشريحة 24</vt:lpstr>
      <vt:lpstr>Clinical features:</vt:lpstr>
      <vt:lpstr>الشريحة 26</vt:lpstr>
      <vt:lpstr>Investigations:</vt:lpstr>
      <vt:lpstr>Management:</vt:lpstr>
      <vt:lpstr>الشريحة 29</vt:lpstr>
      <vt:lpstr>Prevention:</vt:lpstr>
      <vt:lpstr>Enterobius vermicularis (threadworm):</vt:lpstr>
      <vt:lpstr>Clinical features:</vt:lpstr>
      <vt:lpstr>الشريحة 33</vt:lpstr>
      <vt:lpstr>Investigations:</vt:lpstr>
      <vt:lpstr>Management:</vt:lpstr>
      <vt:lpstr>الشريحة 36</vt:lpstr>
      <vt:lpstr>Trichuris trichiura (whipworm):</vt:lpstr>
      <vt:lpstr>الشريحة 38</vt:lpstr>
      <vt:lpstr>الشريحة 39</vt:lpstr>
      <vt:lpstr>Tissue-dwelling human nematodes:</vt:lpstr>
      <vt:lpstr>الشريحة 41</vt:lpstr>
      <vt:lpstr>الشريحة 42</vt:lpstr>
      <vt:lpstr>الشريحة 43</vt:lpstr>
      <vt:lpstr>Lymphatic filariasis:</vt:lpstr>
      <vt:lpstr>الشريحة 45</vt:lpstr>
      <vt:lpstr>الشريحة 46</vt:lpstr>
      <vt:lpstr>الشريحة 47</vt:lpstr>
      <vt:lpstr>Pathology:</vt:lpstr>
      <vt:lpstr>الشريحة 49</vt:lpstr>
      <vt:lpstr>الشريحة 50</vt:lpstr>
      <vt:lpstr>Clinical features:</vt:lpstr>
      <vt:lpstr>الشريحة 52</vt:lpstr>
      <vt:lpstr>الشريحة 53</vt:lpstr>
      <vt:lpstr>الشريحة 54</vt:lpstr>
      <vt:lpstr>Investigations:</vt:lpstr>
      <vt:lpstr>الشريحة 56</vt:lpstr>
      <vt:lpstr>الشريحة 57</vt:lpstr>
      <vt:lpstr>الشريحة 58</vt:lpstr>
      <vt:lpstr>الشريحة 59</vt:lpstr>
      <vt:lpstr>الشريحة 60</vt:lpstr>
      <vt:lpstr>Management:</vt:lpstr>
      <vt:lpstr>الشريحة 62</vt:lpstr>
      <vt:lpstr>الشريحة 63</vt:lpstr>
      <vt:lpstr>الشريحة 64</vt:lpstr>
      <vt:lpstr>الشريحة 65</vt:lpstr>
      <vt:lpstr>Chronic lymphatic pathology:</vt:lpstr>
      <vt:lpstr>الشريحة 67</vt:lpstr>
      <vt:lpstr>الشريحة 68</vt:lpstr>
      <vt:lpstr>Prevention:</vt:lpstr>
      <vt:lpstr>Loiasis:</vt:lpstr>
      <vt:lpstr>الشريحة 71</vt:lpstr>
      <vt:lpstr>Clinical features:</vt:lpstr>
      <vt:lpstr>الشريحة 73</vt:lpstr>
      <vt:lpstr>الشريحة 74</vt:lpstr>
      <vt:lpstr>Investigations:</vt:lpstr>
      <vt:lpstr>Management:</vt:lpstr>
      <vt:lpstr>Prevention:</vt:lpstr>
      <vt:lpstr>Onchocerciasis (river blindness):</vt:lpstr>
      <vt:lpstr>الشريحة 79</vt:lpstr>
      <vt:lpstr>الشريحة 80</vt:lpstr>
      <vt:lpstr>Pathology:</vt:lpstr>
      <vt:lpstr>الشريحة 82</vt:lpstr>
      <vt:lpstr>الشريحة 83</vt:lpstr>
      <vt:lpstr>Clinical features:</vt:lpstr>
      <vt:lpstr>الشريحة 85</vt:lpstr>
      <vt:lpstr>الشريحة 86</vt:lpstr>
      <vt:lpstr>الشريحة 87</vt:lpstr>
      <vt:lpstr>Investigations:</vt:lpstr>
      <vt:lpstr>الشريحة 89</vt:lpstr>
      <vt:lpstr>الشريحة 90</vt:lpstr>
      <vt:lpstr>الشريحة 91</vt:lpstr>
      <vt:lpstr>Management:</vt:lpstr>
      <vt:lpstr>الشريحة 93</vt:lpstr>
      <vt:lpstr>Prevention:</vt:lpstr>
      <vt:lpstr>Dracunculiasis (Guinea worm):</vt:lpstr>
      <vt:lpstr>الشريحة 96</vt:lpstr>
      <vt:lpstr>Management and prevention:</vt:lpstr>
      <vt:lpstr>الشريحة 98</vt:lpstr>
      <vt:lpstr>Other filariases:</vt:lpstr>
      <vt:lpstr>الشريحة 100</vt:lpstr>
      <vt:lpstr>Dirofilaria immitis:</vt:lpstr>
      <vt:lpstr>Zoonotic nematodes:</vt:lpstr>
      <vt:lpstr>الشريحة 103</vt:lpstr>
      <vt:lpstr>Clinical features:</vt:lpstr>
      <vt:lpstr>الشريحة 105</vt:lpstr>
      <vt:lpstr>الشريحة 106</vt:lpstr>
      <vt:lpstr>Investigations:</vt:lpstr>
      <vt:lpstr>Management:</vt:lpstr>
      <vt:lpstr>Cutaneous larva migrans (CLM):</vt:lpstr>
      <vt:lpstr>الشريحة 110</vt:lpstr>
      <vt:lpstr>الشريحة 111</vt:lpstr>
      <vt:lpstr>الشريحة 112</vt:lpstr>
      <vt:lpstr>Trematodes (flukes):</vt:lpstr>
      <vt:lpstr>Schistosomiasis:</vt:lpstr>
      <vt:lpstr>الشريحة 115</vt:lpstr>
      <vt:lpstr>الشريحة 116</vt:lpstr>
      <vt:lpstr>الشريحة 117</vt:lpstr>
      <vt:lpstr>الشريحة 118</vt:lpstr>
      <vt:lpstr>الشريحة 119</vt:lpstr>
      <vt:lpstr>الشريحة 120</vt:lpstr>
      <vt:lpstr>Pathology:</vt:lpstr>
      <vt:lpstr>الشريحة 122</vt:lpstr>
      <vt:lpstr>الشريحة 123</vt:lpstr>
      <vt:lpstr>الشريحة 124</vt:lpstr>
      <vt:lpstr>الشريحة 125</vt:lpstr>
      <vt:lpstr>Clinical features:</vt:lpstr>
      <vt:lpstr>الشريحة 127</vt:lpstr>
      <vt:lpstr>الشريحة 128</vt:lpstr>
      <vt:lpstr>الشريحة 129</vt:lpstr>
      <vt:lpstr>Schistosoma haematobium:</vt:lpstr>
      <vt:lpstr>الشريحة 131</vt:lpstr>
      <vt:lpstr>الشريحة 132</vt:lpstr>
      <vt:lpstr>الشريحة 133</vt:lpstr>
      <vt:lpstr>الشريحة 134</vt:lpstr>
      <vt:lpstr>الشريحة 135</vt:lpstr>
      <vt:lpstr>الشريحة 136</vt:lpstr>
      <vt:lpstr>Schistosoma mansoni:</vt:lpstr>
      <vt:lpstr>الشريحة 138</vt:lpstr>
      <vt:lpstr>الشريحة 139</vt:lpstr>
      <vt:lpstr>Schistosoma japonicum, S. mekongi and S. intercalatum:</vt:lpstr>
      <vt:lpstr>الشريحة 141</vt:lpstr>
      <vt:lpstr>الشريحة 142</vt:lpstr>
      <vt:lpstr>الشريحة 143</vt:lpstr>
      <vt:lpstr>Investigations:</vt:lpstr>
      <vt:lpstr>الشريحة 145</vt:lpstr>
      <vt:lpstr>الشريحة 146</vt:lpstr>
      <vt:lpstr>الشريحة 147</vt:lpstr>
      <vt:lpstr>Management:</vt:lpstr>
      <vt:lpstr>الشريحة 149</vt:lpstr>
      <vt:lpstr>الشريحة 150</vt:lpstr>
      <vt:lpstr>Prevention:</vt:lpstr>
      <vt:lpstr>الشريحة 152</vt:lpstr>
      <vt:lpstr>الشريحة 153</vt:lpstr>
      <vt:lpstr>Liver flukes:</vt:lpstr>
      <vt:lpstr>الشريحة 155</vt:lpstr>
      <vt:lpstr>الشريحة 156</vt:lpstr>
      <vt:lpstr>Cestodes (tapeworms):</vt:lpstr>
      <vt:lpstr>الشريحة 158</vt:lpstr>
      <vt:lpstr>الشريحة 159</vt:lpstr>
      <vt:lpstr>الشريحة 160</vt:lpstr>
      <vt:lpstr>الشريحة 161</vt:lpstr>
      <vt:lpstr>الشريحة 162</vt:lpstr>
      <vt:lpstr>Intestinal tapeworm:</vt:lpstr>
      <vt:lpstr>الشريحة 164</vt:lpstr>
      <vt:lpstr>الشريحة 165</vt:lpstr>
      <vt:lpstr>Taenia saginata:</vt:lpstr>
      <vt:lpstr>الشريحة 167</vt:lpstr>
      <vt:lpstr>Taenia solium:</vt:lpstr>
      <vt:lpstr>الشريحة 169</vt:lpstr>
      <vt:lpstr>الشريحة 170</vt:lpstr>
      <vt:lpstr>Cysticercosis:</vt:lpstr>
      <vt:lpstr>Clinical features:</vt:lpstr>
      <vt:lpstr>الشريحة 173</vt:lpstr>
      <vt:lpstr>Investigations:</vt:lpstr>
      <vt:lpstr>الشريحة 175</vt:lpstr>
      <vt:lpstr>Management and prevention:</vt:lpstr>
      <vt:lpstr>الشريحة 177</vt:lpstr>
      <vt:lpstr>Echinococcus granulosus (Taenia echinococcus) and hydatid disease:</vt:lpstr>
      <vt:lpstr>الشريحة 179</vt:lpstr>
      <vt:lpstr>الشريحة 180</vt:lpstr>
      <vt:lpstr>الشريحة 181</vt:lpstr>
      <vt:lpstr>الشريحة 182</vt:lpstr>
      <vt:lpstr>Clinical features:</vt:lpstr>
      <vt:lpstr>Investigations:</vt:lpstr>
      <vt:lpstr>Management and prevention:</vt:lpstr>
      <vt:lpstr>الشريحة 186</vt:lpstr>
      <vt:lpstr>الشريحة 187</vt:lpstr>
      <vt:lpstr>Other tapeworms:</vt:lpstr>
      <vt:lpstr>ECTOPARASITES</vt:lpstr>
      <vt:lpstr>Jiggers (tungiasis):</vt:lpstr>
      <vt:lpstr>Myiasis:</vt:lpstr>
      <vt:lpstr>الشريحة 192</vt:lpstr>
      <vt:lpstr>الشريحة 193</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INFECTIONS CAUSED BY HELMINTHS</dc:title>
  <dc:creator>hasna</dc:creator>
  <cp:lastModifiedBy>hasna</cp:lastModifiedBy>
  <cp:revision>56</cp:revision>
  <dcterms:created xsi:type="dcterms:W3CDTF">2015-09-22T09:52:54Z</dcterms:created>
  <dcterms:modified xsi:type="dcterms:W3CDTF">2015-09-23T18:10:10Z</dcterms:modified>
</cp:coreProperties>
</file>